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2" r:id="rId7"/>
    <p:sldId id="265" r:id="rId8"/>
    <p:sldId id="266" r:id="rId9"/>
    <p:sldId id="267" r:id="rId10"/>
    <p:sldId id="268" r:id="rId11"/>
    <p:sldId id="275" r:id="rId12"/>
    <p:sldId id="272" r:id="rId13"/>
    <p:sldId id="270" r:id="rId14"/>
    <p:sldId id="271" r:id="rId15"/>
    <p:sldId id="273" r:id="rId16"/>
    <p:sldId id="27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80BA93A-2FDB-40B7-9ADC-D3E646A4519B}" type="datetimeFigureOut">
              <a:rPr lang="en-US" smtClean="0"/>
              <a:t>11/12/2024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9525C2-994A-4D09-8BBE-0B6FA0B98A36}" type="slidenum">
              <a:rPr lang="en-US" smtClean="0"/>
              <a:t>‹#›</a:t>
            </a:fld>
            <a:endParaRPr lang="en-US"/>
          </a:p>
        </p:txBody>
      </p:sp>
    </p:spTree>
    <p:extLst>
      <p:ext uri="{BB962C8B-B14F-4D97-AF65-F5344CB8AC3E}">
        <p14:creationId xmlns:p14="http://schemas.microsoft.com/office/powerpoint/2010/main" val="2833318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0BA93A-2FDB-40B7-9ADC-D3E646A4519B}" type="datetimeFigureOut">
              <a:rPr lang="en-US" smtClean="0"/>
              <a:t>11/12/2024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9525C2-994A-4D09-8BBE-0B6FA0B98A36}" type="slidenum">
              <a:rPr lang="en-US" smtClean="0"/>
              <a:t>‹#›</a:t>
            </a:fld>
            <a:endParaRPr lang="en-US"/>
          </a:p>
        </p:txBody>
      </p:sp>
    </p:spTree>
    <p:extLst>
      <p:ext uri="{BB962C8B-B14F-4D97-AF65-F5344CB8AC3E}">
        <p14:creationId xmlns:p14="http://schemas.microsoft.com/office/powerpoint/2010/main" val="2060272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0BA93A-2FDB-40B7-9ADC-D3E646A4519B}" type="datetimeFigureOut">
              <a:rPr lang="en-US" smtClean="0"/>
              <a:t>11/12/2024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9525C2-994A-4D09-8BBE-0B6FA0B98A36}" type="slidenum">
              <a:rPr lang="en-US" smtClean="0"/>
              <a:t>‹#›</a:t>
            </a:fld>
            <a:endParaRPr lang="en-US"/>
          </a:p>
        </p:txBody>
      </p:sp>
    </p:spTree>
    <p:extLst>
      <p:ext uri="{BB962C8B-B14F-4D97-AF65-F5344CB8AC3E}">
        <p14:creationId xmlns:p14="http://schemas.microsoft.com/office/powerpoint/2010/main" val="887903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0BA93A-2FDB-40B7-9ADC-D3E646A4519B}" type="datetimeFigureOut">
              <a:rPr lang="en-US" smtClean="0"/>
              <a:t>11/12/2024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9525C2-994A-4D09-8BBE-0B6FA0B98A36}" type="slidenum">
              <a:rPr lang="en-US" smtClean="0"/>
              <a:t>‹#›</a:t>
            </a:fld>
            <a:endParaRPr lang="en-US"/>
          </a:p>
        </p:txBody>
      </p:sp>
    </p:spTree>
    <p:extLst>
      <p:ext uri="{BB962C8B-B14F-4D97-AF65-F5344CB8AC3E}">
        <p14:creationId xmlns:p14="http://schemas.microsoft.com/office/powerpoint/2010/main" val="1836613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80BA93A-2FDB-40B7-9ADC-D3E646A4519B}" type="datetimeFigureOut">
              <a:rPr lang="en-US" smtClean="0"/>
              <a:t>11/12/2024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9525C2-994A-4D09-8BBE-0B6FA0B98A36}" type="slidenum">
              <a:rPr lang="en-US" smtClean="0"/>
              <a:t>‹#›</a:t>
            </a:fld>
            <a:endParaRPr lang="en-US"/>
          </a:p>
        </p:txBody>
      </p:sp>
    </p:spTree>
    <p:extLst>
      <p:ext uri="{BB962C8B-B14F-4D97-AF65-F5344CB8AC3E}">
        <p14:creationId xmlns:p14="http://schemas.microsoft.com/office/powerpoint/2010/main" val="431432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80BA93A-2FDB-40B7-9ADC-D3E646A4519B}" type="datetimeFigureOut">
              <a:rPr lang="en-US" smtClean="0"/>
              <a:t>11/12/2024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9525C2-994A-4D09-8BBE-0B6FA0B98A36}" type="slidenum">
              <a:rPr lang="en-US" smtClean="0"/>
              <a:t>‹#›</a:t>
            </a:fld>
            <a:endParaRPr lang="en-US"/>
          </a:p>
        </p:txBody>
      </p:sp>
    </p:spTree>
    <p:extLst>
      <p:ext uri="{BB962C8B-B14F-4D97-AF65-F5344CB8AC3E}">
        <p14:creationId xmlns:p14="http://schemas.microsoft.com/office/powerpoint/2010/main" val="566306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80BA93A-2FDB-40B7-9ADC-D3E646A4519B}" type="datetimeFigureOut">
              <a:rPr lang="en-US" smtClean="0"/>
              <a:t>11/12/2024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F9525C2-994A-4D09-8BBE-0B6FA0B98A36}" type="slidenum">
              <a:rPr lang="en-US" smtClean="0"/>
              <a:t>‹#›</a:t>
            </a:fld>
            <a:endParaRPr lang="en-US"/>
          </a:p>
        </p:txBody>
      </p:sp>
    </p:spTree>
    <p:extLst>
      <p:ext uri="{BB962C8B-B14F-4D97-AF65-F5344CB8AC3E}">
        <p14:creationId xmlns:p14="http://schemas.microsoft.com/office/powerpoint/2010/main" val="2330935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0BA93A-2FDB-40B7-9ADC-D3E646A4519B}" type="datetimeFigureOut">
              <a:rPr lang="en-US" smtClean="0"/>
              <a:t>11/12/2024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F9525C2-994A-4D09-8BBE-0B6FA0B98A36}" type="slidenum">
              <a:rPr lang="en-US" smtClean="0"/>
              <a:t>‹#›</a:t>
            </a:fld>
            <a:endParaRPr lang="en-US"/>
          </a:p>
        </p:txBody>
      </p:sp>
    </p:spTree>
    <p:extLst>
      <p:ext uri="{BB962C8B-B14F-4D97-AF65-F5344CB8AC3E}">
        <p14:creationId xmlns:p14="http://schemas.microsoft.com/office/powerpoint/2010/main" val="2906639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0BA93A-2FDB-40B7-9ADC-D3E646A4519B}" type="datetimeFigureOut">
              <a:rPr lang="en-US" smtClean="0"/>
              <a:t>11/12/2024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F9525C2-994A-4D09-8BBE-0B6FA0B98A36}" type="slidenum">
              <a:rPr lang="en-US" smtClean="0"/>
              <a:t>‹#›</a:t>
            </a:fld>
            <a:endParaRPr lang="en-US"/>
          </a:p>
        </p:txBody>
      </p:sp>
    </p:spTree>
    <p:extLst>
      <p:ext uri="{BB962C8B-B14F-4D97-AF65-F5344CB8AC3E}">
        <p14:creationId xmlns:p14="http://schemas.microsoft.com/office/powerpoint/2010/main" val="2073122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80BA93A-2FDB-40B7-9ADC-D3E646A4519B}" type="datetimeFigureOut">
              <a:rPr lang="en-US" smtClean="0"/>
              <a:t>11/12/2024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9525C2-994A-4D09-8BBE-0B6FA0B98A36}" type="slidenum">
              <a:rPr lang="en-US" smtClean="0"/>
              <a:t>‹#›</a:t>
            </a:fld>
            <a:endParaRPr lang="en-US"/>
          </a:p>
        </p:txBody>
      </p:sp>
    </p:spTree>
    <p:extLst>
      <p:ext uri="{BB962C8B-B14F-4D97-AF65-F5344CB8AC3E}">
        <p14:creationId xmlns:p14="http://schemas.microsoft.com/office/powerpoint/2010/main" val="2650868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80BA93A-2FDB-40B7-9ADC-D3E646A4519B}" type="datetimeFigureOut">
              <a:rPr lang="en-US" smtClean="0"/>
              <a:t>11/12/2024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9525C2-994A-4D09-8BBE-0B6FA0B98A36}" type="slidenum">
              <a:rPr lang="en-US" smtClean="0"/>
              <a:t>‹#›</a:t>
            </a:fld>
            <a:endParaRPr lang="en-US"/>
          </a:p>
        </p:txBody>
      </p:sp>
    </p:spTree>
    <p:extLst>
      <p:ext uri="{BB962C8B-B14F-4D97-AF65-F5344CB8AC3E}">
        <p14:creationId xmlns:p14="http://schemas.microsoft.com/office/powerpoint/2010/main" val="78983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0BA93A-2FDB-40B7-9ADC-D3E646A4519B}" type="datetimeFigureOut">
              <a:rPr lang="en-US" smtClean="0"/>
              <a:t>11/12/2024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9525C2-994A-4D09-8BBE-0B6FA0B98A36}" type="slidenum">
              <a:rPr lang="en-US" smtClean="0"/>
              <a:t>‹#›</a:t>
            </a:fld>
            <a:endParaRPr lang="en-US"/>
          </a:p>
        </p:txBody>
      </p:sp>
    </p:spTree>
    <p:extLst>
      <p:ext uri="{BB962C8B-B14F-4D97-AF65-F5344CB8AC3E}">
        <p14:creationId xmlns:p14="http://schemas.microsoft.com/office/powerpoint/2010/main" val="198182072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4" name="Picture 8" descr="LPU | Pahal Design">
            <a:extLst>
              <a:ext uri="{FF2B5EF4-FFF2-40B4-BE49-F238E27FC236}">
                <a16:creationId xmlns:a16="http://schemas.microsoft.com/office/drawing/2014/main" id="{A2F2E255-3A8F-39CE-1016-7513CAD97232}"/>
              </a:ext>
            </a:extLst>
          </p:cNvPr>
          <p:cNvPicPr>
            <a:picLocks noChangeAspect="1" noChangeArrowheads="1"/>
          </p:cNvPicPr>
          <p:nvPr/>
        </p:nvPicPr>
        <p:blipFill>
          <a:blip r:embed="rId2">
            <a:alphaModFix amt="29000"/>
            <a:extLst>
              <a:ext uri="{28A0092B-C50C-407E-A947-70E740481C1C}">
                <a14:useLocalDpi xmlns:a14="http://schemas.microsoft.com/office/drawing/2010/main" val="0"/>
              </a:ext>
            </a:extLst>
          </a:blip>
          <a:srcRect/>
          <a:stretch>
            <a:fillRect/>
          </a:stretch>
        </p:blipFill>
        <p:spPr bwMode="auto">
          <a:xfrm>
            <a:off x="0" y="3629"/>
            <a:ext cx="12198458" cy="685437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1026542" y="695739"/>
            <a:ext cx="7910423" cy="2047460"/>
          </a:xfrm>
        </p:spPr>
        <p:txBody>
          <a:bodyPr>
            <a:normAutofit/>
          </a:bodyPr>
          <a:lstStyle/>
          <a:p>
            <a:r>
              <a:rPr lang="en-GB" sz="4400" b="0" dirty="0">
                <a:effectLst>
                  <a:glow rad="101600">
                    <a:schemeClr val="accent2">
                      <a:satMod val="175000"/>
                      <a:alpha val="40000"/>
                    </a:schemeClr>
                  </a:glow>
                </a:effectLst>
                <a:latin typeface="Merriweather Black"/>
                <a:ea typeface="Merriweather Black"/>
                <a:cs typeface="Merriweather Black"/>
                <a:sym typeface="Merriweather Black"/>
              </a:rPr>
              <a:t>Smart Dustbin with Dry and Wet waste segregation</a:t>
            </a:r>
            <a:endParaRPr lang="en-US" sz="4400" b="1" dirty="0">
              <a:effectLst>
                <a:glow rad="101600">
                  <a:schemeClr val="accent2">
                    <a:satMod val="175000"/>
                    <a:alpha val="40000"/>
                  </a:schemeClr>
                </a:glow>
              </a:effectLst>
            </a:endParaRPr>
          </a:p>
        </p:txBody>
      </p:sp>
      <p:sp>
        <p:nvSpPr>
          <p:cNvPr id="3" name="Subtitle 2"/>
          <p:cNvSpPr>
            <a:spLocks noGrp="1"/>
          </p:cNvSpPr>
          <p:nvPr>
            <p:ph type="subTitle" idx="1"/>
          </p:nvPr>
        </p:nvSpPr>
        <p:spPr>
          <a:xfrm>
            <a:off x="7332453" y="4506498"/>
            <a:ext cx="4123426" cy="1894301"/>
          </a:xfrm>
        </p:spPr>
        <p:txBody>
          <a:bodyPr>
            <a:normAutofit fontScale="62500" lnSpcReduction="20000"/>
          </a:bodyPr>
          <a:lstStyle/>
          <a:p>
            <a:pPr marL="0" lvl="0" indent="0" algn="r" rtl="0">
              <a:spcBef>
                <a:spcPts val="0"/>
              </a:spcBef>
              <a:spcAft>
                <a:spcPts val="0"/>
              </a:spcAft>
              <a:buNone/>
            </a:pPr>
            <a:r>
              <a:rPr lang="en-GB" sz="4000" b="1" dirty="0">
                <a:latin typeface="Source Sans Pro"/>
                <a:ea typeface="Source Sans Pro"/>
                <a:cs typeface="Source Sans Pro"/>
                <a:sym typeface="Source Sans Pro"/>
              </a:rPr>
              <a:t> </a:t>
            </a:r>
            <a:r>
              <a:rPr lang="en-GB" sz="4000" b="1" dirty="0">
                <a:effectLst>
                  <a:glow rad="228600">
                    <a:schemeClr val="accent2">
                      <a:satMod val="175000"/>
                      <a:alpha val="40000"/>
                    </a:schemeClr>
                  </a:glow>
                </a:effectLst>
                <a:latin typeface="Source Sans Pro"/>
                <a:ea typeface="Source Sans Pro"/>
                <a:cs typeface="Source Sans Pro"/>
                <a:sym typeface="Source Sans Pro"/>
              </a:rPr>
              <a:t>Submitted by:</a:t>
            </a:r>
          </a:p>
          <a:p>
            <a:pPr marL="0" lvl="0" indent="0" algn="r" rtl="0">
              <a:lnSpc>
                <a:spcPct val="120000"/>
              </a:lnSpc>
              <a:spcBef>
                <a:spcPts val="600"/>
              </a:spcBef>
              <a:spcAft>
                <a:spcPts val="0"/>
              </a:spcAft>
              <a:buClr>
                <a:schemeClr val="dk2"/>
              </a:buClr>
              <a:buSzPts val="1100"/>
              <a:buFont typeface="Arial"/>
              <a:buNone/>
            </a:pPr>
            <a:r>
              <a:rPr lang="en-GB" sz="2400" dirty="0">
                <a:latin typeface="Open Sans"/>
                <a:ea typeface="Open Sans"/>
                <a:cs typeface="Open Sans"/>
                <a:sym typeface="Open Sans"/>
              </a:rPr>
              <a:t>   Mohit </a:t>
            </a:r>
            <a:r>
              <a:rPr lang="en-GB" sz="2400" dirty="0" err="1">
                <a:latin typeface="Open Sans"/>
                <a:ea typeface="Open Sans"/>
                <a:cs typeface="Open Sans"/>
                <a:sym typeface="Open Sans"/>
              </a:rPr>
              <a:t>Manhas</a:t>
            </a:r>
            <a:r>
              <a:rPr lang="en-GB" sz="2400" dirty="0">
                <a:latin typeface="Open Sans"/>
                <a:ea typeface="Open Sans"/>
                <a:cs typeface="Open Sans"/>
                <a:sym typeface="Open Sans"/>
              </a:rPr>
              <a:t> (12214162)(35)</a:t>
            </a:r>
          </a:p>
          <a:p>
            <a:pPr marL="0" lvl="0" indent="0" algn="r" rtl="0">
              <a:lnSpc>
                <a:spcPct val="120000"/>
              </a:lnSpc>
              <a:spcBef>
                <a:spcPts val="600"/>
              </a:spcBef>
              <a:spcAft>
                <a:spcPts val="0"/>
              </a:spcAft>
              <a:buClr>
                <a:schemeClr val="dk2"/>
              </a:buClr>
              <a:buSzPts val="1100"/>
              <a:buFont typeface="Arial"/>
              <a:buNone/>
            </a:pPr>
            <a:r>
              <a:rPr lang="en-GB" sz="2400" dirty="0">
                <a:latin typeface="Open Sans"/>
                <a:ea typeface="Open Sans"/>
                <a:cs typeface="Open Sans"/>
                <a:sym typeface="Open Sans"/>
              </a:rPr>
              <a:t>     Anubhav Singh</a:t>
            </a:r>
            <a:r>
              <a:rPr lang="en-GB" sz="2400" dirty="0">
                <a:latin typeface="Open Sans"/>
                <a:ea typeface="Open Sans"/>
                <a:cs typeface="Open Sans"/>
              </a:rPr>
              <a:t> </a:t>
            </a:r>
            <a:r>
              <a:rPr lang="en-GB" sz="2400" dirty="0">
                <a:latin typeface="Open Sans"/>
                <a:ea typeface="Open Sans"/>
                <a:cs typeface="Open Sans"/>
                <a:sym typeface="Open Sans"/>
              </a:rPr>
              <a:t>(</a:t>
            </a:r>
            <a:r>
              <a:rPr lang="en-GB" sz="2400" dirty="0">
                <a:latin typeface="Open Sans"/>
                <a:ea typeface="Open Sans"/>
                <a:cs typeface="Open Sans"/>
              </a:rPr>
              <a:t>12208856</a:t>
            </a:r>
            <a:r>
              <a:rPr lang="en-GB" sz="2400" dirty="0">
                <a:latin typeface="Open Sans"/>
                <a:ea typeface="Open Sans"/>
                <a:cs typeface="Open Sans"/>
                <a:sym typeface="Open Sans"/>
              </a:rPr>
              <a:t>)(13)</a:t>
            </a:r>
          </a:p>
          <a:p>
            <a:pPr marL="0" lvl="0" indent="0" algn="r" rtl="0">
              <a:lnSpc>
                <a:spcPct val="120000"/>
              </a:lnSpc>
              <a:spcBef>
                <a:spcPts val="600"/>
              </a:spcBef>
              <a:spcAft>
                <a:spcPts val="0"/>
              </a:spcAft>
              <a:buClr>
                <a:schemeClr val="dk2"/>
              </a:buClr>
              <a:buSzPts val="1100"/>
              <a:buFont typeface="Arial"/>
              <a:buNone/>
            </a:pPr>
            <a:r>
              <a:rPr lang="en-GB" sz="2400" dirty="0">
                <a:latin typeface="Open Sans"/>
                <a:ea typeface="Open Sans"/>
                <a:cs typeface="Open Sans"/>
              </a:rPr>
              <a:t> Ayush Agarwal : (12208628)(9)</a:t>
            </a:r>
          </a:p>
          <a:p>
            <a:pPr marL="0" lvl="0" indent="0" algn="r" rtl="0">
              <a:lnSpc>
                <a:spcPct val="120000"/>
              </a:lnSpc>
              <a:spcBef>
                <a:spcPts val="600"/>
              </a:spcBef>
              <a:spcAft>
                <a:spcPts val="0"/>
              </a:spcAft>
              <a:buClr>
                <a:schemeClr val="dk2"/>
              </a:buClr>
              <a:buSzPts val="1100"/>
              <a:buFont typeface="Arial"/>
              <a:buNone/>
            </a:pPr>
            <a:r>
              <a:rPr lang="en-GB" sz="2400" dirty="0">
                <a:latin typeface="Open Sans"/>
                <a:ea typeface="Open Sans"/>
                <a:cs typeface="Open Sans"/>
              </a:rPr>
              <a:t>  Vishal Kumar : (12213669)(26)</a:t>
            </a:r>
          </a:p>
          <a:p>
            <a:pPr marL="0" lvl="0" indent="0" algn="r" rtl="0">
              <a:lnSpc>
                <a:spcPct val="120000"/>
              </a:lnSpc>
              <a:spcBef>
                <a:spcPts val="600"/>
              </a:spcBef>
              <a:spcAft>
                <a:spcPts val="0"/>
              </a:spcAft>
              <a:buClr>
                <a:schemeClr val="dk2"/>
              </a:buClr>
              <a:buSzPts val="1100"/>
              <a:buFont typeface="Arial"/>
              <a:buNone/>
            </a:pPr>
            <a:r>
              <a:rPr lang="en-GB" dirty="0">
                <a:latin typeface="Open Sans"/>
                <a:ea typeface="Open Sans"/>
                <a:cs typeface="Open Sans"/>
              </a:rPr>
              <a:t>Anjani Kumara (12215346)(36)</a:t>
            </a:r>
            <a:endParaRPr lang="en-GB" sz="2400" dirty="0">
              <a:latin typeface="Open Sans"/>
              <a:ea typeface="Open Sans"/>
              <a:cs typeface="Open Sans"/>
            </a:endParaRPr>
          </a:p>
          <a:p>
            <a:pPr marL="0" lvl="0" indent="0" algn="r" rtl="0">
              <a:lnSpc>
                <a:spcPct val="120000"/>
              </a:lnSpc>
              <a:spcBef>
                <a:spcPts val="600"/>
              </a:spcBef>
              <a:spcAft>
                <a:spcPts val="0"/>
              </a:spcAft>
              <a:buClr>
                <a:schemeClr val="dk2"/>
              </a:buClr>
              <a:buSzPts val="1100"/>
              <a:buFont typeface="Arial"/>
              <a:buNone/>
            </a:pPr>
            <a:endParaRPr lang="en-GB" sz="2400" dirty="0">
              <a:latin typeface="Open Sans"/>
              <a:ea typeface="Open Sans"/>
              <a:cs typeface="Open Sans"/>
              <a:sym typeface="Source Sans Pro"/>
            </a:endParaRPr>
          </a:p>
        </p:txBody>
      </p:sp>
      <p:pic>
        <p:nvPicPr>
          <p:cNvPr id="5" name="Google Shape;60;p13">
            <a:extLst>
              <a:ext uri="{FF2B5EF4-FFF2-40B4-BE49-F238E27FC236}">
                <a16:creationId xmlns:a16="http://schemas.microsoft.com/office/drawing/2014/main" id="{A6A3347A-29F9-D78C-04C1-8B2F7A359446}"/>
              </a:ext>
            </a:extLst>
          </p:cNvPr>
          <p:cNvPicPr preferRelativeResize="0"/>
          <p:nvPr/>
        </p:nvPicPr>
        <p:blipFill>
          <a:blip r:embed="rId3">
            <a:alphaModFix/>
          </a:blip>
          <a:stretch>
            <a:fillRect/>
          </a:stretch>
        </p:blipFill>
        <p:spPr>
          <a:xfrm>
            <a:off x="9937630" y="0"/>
            <a:ext cx="2254370" cy="2277374"/>
          </a:xfrm>
          <a:prstGeom prst="rect">
            <a:avLst/>
          </a:prstGeom>
          <a:noFill/>
          <a:ln>
            <a:noFill/>
          </a:ln>
        </p:spPr>
      </p:pic>
      <p:sp>
        <p:nvSpPr>
          <p:cNvPr id="6" name="Google Shape;61;p13">
            <a:extLst>
              <a:ext uri="{FF2B5EF4-FFF2-40B4-BE49-F238E27FC236}">
                <a16:creationId xmlns:a16="http://schemas.microsoft.com/office/drawing/2014/main" id="{06E5C48F-6652-B0AB-6B2F-ABA46FB8E806}"/>
              </a:ext>
            </a:extLst>
          </p:cNvPr>
          <p:cNvSpPr txBox="1"/>
          <p:nvPr/>
        </p:nvSpPr>
        <p:spPr>
          <a:xfrm>
            <a:off x="388188" y="4304581"/>
            <a:ext cx="4183811" cy="106104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br>
              <a:rPr lang="en-GB" sz="2800" b="1" dirty="0">
                <a:latin typeface="Roboto"/>
                <a:ea typeface="Roboto"/>
                <a:cs typeface="Roboto"/>
                <a:sym typeface="Roboto"/>
              </a:rPr>
            </a:br>
            <a:r>
              <a:rPr lang="en-GB" sz="2800" b="1" dirty="0">
                <a:effectLst>
                  <a:glow rad="228600">
                    <a:schemeClr val="accent2">
                      <a:satMod val="175000"/>
                      <a:alpha val="40000"/>
                    </a:schemeClr>
                  </a:glow>
                </a:effectLst>
                <a:latin typeface="Roboto"/>
                <a:ea typeface="Roboto"/>
                <a:cs typeface="Roboto"/>
                <a:sym typeface="Roboto"/>
              </a:rPr>
              <a:t>Guided By:</a:t>
            </a:r>
            <a:endParaRPr sz="2800" b="1" dirty="0">
              <a:effectLst>
                <a:glow rad="228600">
                  <a:schemeClr val="accent2">
                    <a:satMod val="175000"/>
                    <a:alpha val="40000"/>
                  </a:schemeClr>
                </a:glow>
              </a:effectLst>
              <a:latin typeface="Roboto"/>
              <a:ea typeface="Roboto"/>
              <a:cs typeface="Roboto"/>
              <a:sym typeface="Roboto"/>
            </a:endParaRPr>
          </a:p>
          <a:p>
            <a:pPr marL="0" lvl="0" indent="0" algn="l" rtl="0">
              <a:spcBef>
                <a:spcPts val="0"/>
              </a:spcBef>
              <a:spcAft>
                <a:spcPts val="0"/>
              </a:spcAft>
              <a:buNone/>
            </a:pPr>
            <a:r>
              <a:rPr lang="en-US" sz="2800" b="1" dirty="0">
                <a:latin typeface="Roboto"/>
                <a:ea typeface="Roboto"/>
                <a:cs typeface="Roboto"/>
                <a:sym typeface="Roboto"/>
              </a:rPr>
              <a:t>Dr. Deepika Ghai</a:t>
            </a:r>
            <a:endParaRPr sz="2800" b="1" dirty="0">
              <a:latin typeface="Roboto"/>
              <a:ea typeface="Roboto"/>
              <a:cs typeface="Roboto"/>
              <a:sym typeface="Roboto"/>
            </a:endParaRPr>
          </a:p>
        </p:txBody>
      </p:sp>
    </p:spTree>
    <p:extLst>
      <p:ext uri="{BB962C8B-B14F-4D97-AF65-F5344CB8AC3E}">
        <p14:creationId xmlns:p14="http://schemas.microsoft.com/office/powerpoint/2010/main" val="33110306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Conclusion</a:t>
            </a:r>
          </a:p>
        </p:txBody>
      </p:sp>
      <p:sp>
        <p:nvSpPr>
          <p:cNvPr id="12" name="Rectangle 9">
            <a:extLst>
              <a:ext uri="{FF2B5EF4-FFF2-40B4-BE49-F238E27FC236}">
                <a16:creationId xmlns:a16="http://schemas.microsoft.com/office/drawing/2014/main" id="{334B90D3-0457-929F-C47A-76FC5687D2A5}"/>
              </a:ext>
            </a:extLst>
          </p:cNvPr>
          <p:cNvSpPr>
            <a:spLocks noGrp="1" noChangeArrowheads="1"/>
          </p:cNvSpPr>
          <p:nvPr>
            <p:ph idx="1"/>
          </p:nvPr>
        </p:nvSpPr>
        <p:spPr bwMode="auto">
          <a:xfrm>
            <a:off x="609600" y="1383522"/>
            <a:ext cx="10242549"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Efficient Waste Management</a:t>
            </a:r>
            <a:r>
              <a:rPr kumimoji="0" lang="en-US" altLang="en-US" sz="2400" b="0" i="0" u="none" strike="noStrike" cap="none" normalizeH="0" baseline="0" dirty="0">
                <a:ln>
                  <a:noFill/>
                </a:ln>
                <a:solidFill>
                  <a:schemeClr val="tx1"/>
                </a:solidFill>
                <a:effectLst/>
                <a:latin typeface="Arial" panose="020B0604020202020204" pitchFamily="34" charset="0"/>
              </a:rPr>
              <a:t>: Automates dry and wet waste  </a:t>
            </a:r>
          </a:p>
          <a:p>
            <a:pPr marL="0" marR="0" lvl="0" indent="0" algn="l" defTabSz="914400" rtl="0" eaLnBrk="0" fontAlgn="base" latinLnBrk="0" hangingPunct="0">
              <a:lnSpc>
                <a:spcPct val="100000"/>
              </a:lnSpc>
              <a:spcBef>
                <a:spcPct val="0"/>
              </a:spcBef>
              <a:spcAft>
                <a:spcPct val="0"/>
              </a:spcAft>
              <a:buClrTx/>
              <a:buSzTx/>
              <a:buNone/>
              <a:tabLst/>
            </a:pPr>
            <a:r>
              <a:rPr lang="en-US" altLang="en-US" sz="2400" dirty="0">
                <a:latin typeface="Arial" panose="020B0604020202020204" pitchFamily="34" charset="0"/>
              </a:rPr>
              <a:t>                                            </a:t>
            </a:r>
            <a:r>
              <a:rPr kumimoji="0" lang="en-US" altLang="en-US" sz="2400" b="0" i="0" u="none" strike="noStrike" cap="none" normalizeH="0" baseline="0" dirty="0">
                <a:ln>
                  <a:noFill/>
                </a:ln>
                <a:solidFill>
                  <a:schemeClr val="tx1"/>
                </a:solidFill>
                <a:effectLst/>
                <a:latin typeface="Arial" panose="020B0604020202020204" pitchFamily="34" charset="0"/>
              </a:rPr>
              <a:t>        segregation, reducing manual sorting.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Environmental Impact</a:t>
            </a:r>
            <a:r>
              <a:rPr kumimoji="0" lang="en-US" altLang="en-US" sz="2400" b="0" i="0" u="none" strike="noStrike" cap="none" normalizeH="0" baseline="0" dirty="0">
                <a:ln>
                  <a:noFill/>
                </a:ln>
                <a:solidFill>
                  <a:schemeClr val="tx1"/>
                </a:solidFill>
                <a:effectLst/>
                <a:latin typeface="Arial" panose="020B0604020202020204" pitchFamily="34" charset="0"/>
              </a:rPr>
              <a:t>: Supports recycling and composting, reducing</a:t>
            </a:r>
          </a:p>
          <a:p>
            <a:pPr marL="0" marR="0" lvl="0" indent="0" algn="l" defTabSz="914400" rtl="0" eaLnBrk="0" fontAlgn="base" latinLnBrk="0" hangingPunct="0">
              <a:lnSpc>
                <a:spcPct val="100000"/>
              </a:lnSpc>
              <a:spcBef>
                <a:spcPct val="0"/>
              </a:spcBef>
              <a:spcAft>
                <a:spcPct val="0"/>
              </a:spcAft>
              <a:buClrTx/>
              <a:buSzTx/>
              <a:buNone/>
              <a:tabLst/>
            </a:pPr>
            <a:r>
              <a:rPr lang="en-US" altLang="en-US" sz="2400" dirty="0">
                <a:latin typeface="Arial" panose="020B0604020202020204" pitchFamily="34" charset="0"/>
              </a:rPr>
              <a:t>                                 </a:t>
            </a:r>
            <a:r>
              <a:rPr kumimoji="0" lang="en-US" altLang="en-US" sz="2400" b="0" i="0" u="none" strike="noStrike" cap="none" normalizeH="0" baseline="0" dirty="0">
                <a:ln>
                  <a:noFill/>
                </a:ln>
                <a:solidFill>
                  <a:schemeClr val="tx1"/>
                </a:solidFill>
                <a:effectLst/>
                <a:latin typeface="Arial" panose="020B0604020202020204" pitchFamily="34" charset="0"/>
              </a:rPr>
              <a:t> landfill waste and promoting eco-friendly practices.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User Convenience</a:t>
            </a:r>
            <a:r>
              <a:rPr kumimoji="0" lang="en-US" altLang="en-US" sz="2400" b="0" i="0" u="none" strike="noStrike" cap="none" normalizeH="0" baseline="0" dirty="0">
                <a:ln>
                  <a:noFill/>
                </a:ln>
                <a:solidFill>
                  <a:schemeClr val="tx1"/>
                </a:solidFill>
                <a:effectLst/>
                <a:latin typeface="Arial" panose="020B0604020202020204" pitchFamily="34" charset="0"/>
              </a:rPr>
              <a:t>: Simplifies disposal and encourages responsible</a:t>
            </a:r>
          </a:p>
          <a:p>
            <a:pPr marL="0" marR="0" lvl="0" indent="0" algn="l" defTabSz="914400" rtl="0" eaLnBrk="0" fontAlgn="base" latinLnBrk="0" hangingPunct="0">
              <a:lnSpc>
                <a:spcPct val="100000"/>
              </a:lnSpc>
              <a:spcBef>
                <a:spcPct val="0"/>
              </a:spcBef>
              <a:spcAft>
                <a:spcPct val="0"/>
              </a:spcAft>
              <a:buClrTx/>
              <a:buSzTx/>
              <a:buNone/>
              <a:tabLst/>
            </a:pPr>
            <a:r>
              <a:rPr lang="en-US" altLang="en-US" sz="2400" dirty="0">
                <a:latin typeface="Arial" panose="020B0604020202020204" pitchFamily="34" charset="0"/>
              </a:rPr>
              <a:t>                                   </a:t>
            </a:r>
            <a:r>
              <a:rPr kumimoji="0" lang="en-US" altLang="en-US" sz="2400" b="0" i="0" u="none" strike="noStrike" cap="none" normalizeH="0" baseline="0" dirty="0">
                <a:ln>
                  <a:noFill/>
                </a:ln>
                <a:solidFill>
                  <a:schemeClr val="tx1"/>
                </a:solidFill>
                <a:effectLst/>
                <a:latin typeface="Arial" panose="020B0604020202020204" pitchFamily="34" charset="0"/>
              </a:rPr>
              <a:t> habits.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Scalability</a:t>
            </a:r>
            <a:r>
              <a:rPr kumimoji="0" lang="en-US" altLang="en-US" sz="2400" b="0" i="0" u="none" strike="noStrike" cap="none" normalizeH="0" baseline="0" dirty="0">
                <a:ln>
                  <a:noFill/>
                </a:ln>
                <a:solidFill>
                  <a:schemeClr val="tx1"/>
                </a:solidFill>
                <a:effectLst/>
                <a:latin typeface="Arial" panose="020B0604020202020204" pitchFamily="34" charset="0"/>
              </a:rPr>
              <a:t>: Adaptable for homes, public spaces, offices, and industries.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Cost-Effective</a:t>
            </a:r>
            <a:r>
              <a:rPr kumimoji="0" lang="en-US" altLang="en-US" sz="2400" b="0" i="0" u="none" strike="noStrike" cap="none" normalizeH="0" baseline="0" dirty="0">
                <a:ln>
                  <a:noFill/>
                </a:ln>
                <a:solidFill>
                  <a:schemeClr val="tx1"/>
                </a:solidFill>
                <a:effectLst/>
                <a:latin typeface="Arial" panose="020B0604020202020204" pitchFamily="34" charset="0"/>
              </a:rPr>
              <a:t>: Uses affordable components for economical waste</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segregation.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Smart City Initiative</a:t>
            </a:r>
            <a:r>
              <a:rPr kumimoji="0" lang="en-US" altLang="en-US" sz="2400" b="0" i="0" u="none" strike="noStrike" cap="none" normalizeH="0" baseline="0" dirty="0">
                <a:ln>
                  <a:noFill/>
                </a:ln>
                <a:solidFill>
                  <a:schemeClr val="tx1"/>
                </a:solidFill>
                <a:effectLst/>
                <a:latin typeface="Arial" panose="020B0604020202020204" pitchFamily="34" charset="0"/>
              </a:rPr>
              <a:t>: Enhances urban cleanliness and sustainability.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Educational Value</a:t>
            </a:r>
            <a:r>
              <a:rPr kumimoji="0" lang="en-US" altLang="en-US" sz="2400" b="0" i="0" u="none" strike="noStrike" cap="none" normalizeH="0" baseline="0" dirty="0">
                <a:ln>
                  <a:noFill/>
                </a:ln>
                <a:solidFill>
                  <a:schemeClr val="tx1"/>
                </a:solidFill>
                <a:effectLst/>
                <a:latin typeface="Arial" panose="020B0604020202020204" pitchFamily="34" charset="0"/>
              </a:rPr>
              <a:t>: Demonstrates technology’s role in tackling</a:t>
            </a:r>
          </a:p>
          <a:p>
            <a:pPr marL="0" marR="0" lvl="0" indent="0" algn="l" defTabSz="914400" rtl="0" eaLnBrk="0" fontAlgn="base" latinLnBrk="0" hangingPunct="0">
              <a:lnSpc>
                <a:spcPct val="100000"/>
              </a:lnSpc>
              <a:spcBef>
                <a:spcPct val="0"/>
              </a:spcBef>
              <a:spcAft>
                <a:spcPct val="0"/>
              </a:spcAft>
              <a:buClrTx/>
              <a:buSzTx/>
              <a:buNone/>
              <a:tabLst/>
            </a:pPr>
            <a:r>
              <a:rPr lang="en-US" altLang="en-US" sz="2400" dirty="0">
                <a:latin typeface="Arial" panose="020B0604020202020204" pitchFamily="34" charset="0"/>
              </a:rPr>
              <a:t>                                   </a:t>
            </a:r>
            <a:r>
              <a:rPr kumimoji="0" lang="en-US" altLang="en-US" sz="2400" b="0" i="0" u="none" strike="noStrike" cap="none" normalizeH="0" baseline="0" dirty="0">
                <a:ln>
                  <a:noFill/>
                </a:ln>
                <a:solidFill>
                  <a:schemeClr val="tx1"/>
                </a:solidFill>
                <a:effectLst/>
                <a:latin typeface="Arial" panose="020B0604020202020204" pitchFamily="34" charset="0"/>
              </a:rPr>
              <a:t> environmental issues and promoting sustainability. </a:t>
            </a:r>
          </a:p>
        </p:txBody>
      </p:sp>
    </p:spTree>
    <p:extLst>
      <p:ext uri="{BB962C8B-B14F-4D97-AF65-F5344CB8AC3E}">
        <p14:creationId xmlns:p14="http://schemas.microsoft.com/office/powerpoint/2010/main" val="2868811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85598A-3526-7908-2587-7AD3B7A40F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19C8DC-7E5B-4868-E750-F9B5A783CF80}"/>
              </a:ext>
            </a:extLst>
          </p:cNvPr>
          <p:cNvSpPr>
            <a:spLocks noGrp="1"/>
          </p:cNvSpPr>
          <p:nvPr>
            <p:ph type="title"/>
          </p:nvPr>
        </p:nvSpPr>
        <p:spPr/>
        <p:txBody>
          <a:bodyPr/>
          <a:lstStyle/>
          <a:p>
            <a:pPr algn="ctr"/>
            <a:r>
              <a:rPr lang="en-US" b="1" dirty="0"/>
              <a:t>Project Video</a:t>
            </a:r>
          </a:p>
        </p:txBody>
      </p:sp>
      <p:pic>
        <p:nvPicPr>
          <p:cNvPr id="3" name="WhatsApp Video 2024-04-28 at 22.23.53_5c44606e">
            <a:hlinkClick r:id="" action="ppaction://media"/>
            <a:extLst>
              <a:ext uri="{FF2B5EF4-FFF2-40B4-BE49-F238E27FC236}">
                <a16:creationId xmlns:a16="http://schemas.microsoft.com/office/drawing/2014/main" id="{DA4B7F60-8664-F09B-A1F9-903F05E6BD4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70781" y="2204058"/>
            <a:ext cx="11050438" cy="4119103"/>
          </a:xfrm>
          <a:prstGeom prst="roundRect">
            <a:avLst>
              <a:gd name="adj" fmla="val 5439"/>
            </a:avLst>
          </a:prstGeom>
          <a:ln>
            <a:noFill/>
          </a:ln>
          <a:effectLst>
            <a:innerShdw blurRad="114300" dist="50800">
              <a:srgbClr val="000000">
                <a:alpha val="0"/>
              </a:srgbClr>
            </a:innerShdw>
          </a:effectLst>
        </p:spPr>
      </p:pic>
    </p:spTree>
    <p:extLst>
      <p:ext uri="{BB962C8B-B14F-4D97-AF65-F5344CB8AC3E}">
        <p14:creationId xmlns:p14="http://schemas.microsoft.com/office/powerpoint/2010/main" val="2986843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29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6BD5B7-0F8B-1C58-9376-80B3DBE29F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25DC74-4565-1B32-7E2B-C98D6DC90D2F}"/>
              </a:ext>
            </a:extLst>
          </p:cNvPr>
          <p:cNvSpPr>
            <a:spLocks noGrp="1"/>
          </p:cNvSpPr>
          <p:nvPr>
            <p:ph type="title"/>
          </p:nvPr>
        </p:nvSpPr>
        <p:spPr/>
        <p:txBody>
          <a:bodyPr/>
          <a:lstStyle/>
          <a:p>
            <a:pPr algn="ctr"/>
            <a:r>
              <a:rPr lang="en-US" b="1" dirty="0"/>
              <a:t>Future Scope </a:t>
            </a:r>
          </a:p>
        </p:txBody>
      </p:sp>
      <p:sp>
        <p:nvSpPr>
          <p:cNvPr id="4" name="Oval 3">
            <a:extLst>
              <a:ext uri="{FF2B5EF4-FFF2-40B4-BE49-F238E27FC236}">
                <a16:creationId xmlns:a16="http://schemas.microsoft.com/office/drawing/2014/main" id="{14495606-23E5-F2EE-8367-70F8A9018E21}"/>
              </a:ext>
            </a:extLst>
          </p:cNvPr>
          <p:cNvSpPr/>
          <p:nvPr/>
        </p:nvSpPr>
        <p:spPr>
          <a:xfrm>
            <a:off x="4840357" y="2912165"/>
            <a:ext cx="2554356" cy="20176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b="0" i="0" dirty="0">
                <a:solidFill>
                  <a:schemeClr val="bg2"/>
                </a:solidFill>
                <a:effectLst/>
                <a:latin typeface="Merriweather Black" panose="00000A00000000000000" pitchFamily="2" charset="0"/>
                <a:ea typeface="Merriweather Black" panose="00000A00000000000000" pitchFamily="2" charset="0"/>
                <a:cs typeface="Merriweather Black" panose="00000A00000000000000" pitchFamily="2" charset="0"/>
              </a:rPr>
              <a:t>Smart Dustbin with Dry and Wet waste segregation</a:t>
            </a:r>
            <a:endParaRPr lang="en-US" b="1" dirty="0">
              <a:solidFill>
                <a:schemeClr val="bg2"/>
              </a:solidFill>
            </a:endParaRPr>
          </a:p>
        </p:txBody>
      </p:sp>
      <p:sp>
        <p:nvSpPr>
          <p:cNvPr id="5" name="Rectangle 4">
            <a:extLst>
              <a:ext uri="{FF2B5EF4-FFF2-40B4-BE49-F238E27FC236}">
                <a16:creationId xmlns:a16="http://schemas.microsoft.com/office/drawing/2014/main" id="{45F1FF11-8775-A69F-2BE2-9E574CACFFFF}"/>
              </a:ext>
            </a:extLst>
          </p:cNvPr>
          <p:cNvSpPr/>
          <p:nvPr/>
        </p:nvSpPr>
        <p:spPr>
          <a:xfrm>
            <a:off x="1572040" y="1539167"/>
            <a:ext cx="2534478" cy="1639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Integration with IoT</a:t>
            </a:r>
            <a:r>
              <a:rPr lang="en-US" dirty="0"/>
              <a:t>:</a:t>
            </a:r>
          </a:p>
        </p:txBody>
      </p:sp>
      <p:sp>
        <p:nvSpPr>
          <p:cNvPr id="9" name="Rectangle 8">
            <a:extLst>
              <a:ext uri="{FF2B5EF4-FFF2-40B4-BE49-F238E27FC236}">
                <a16:creationId xmlns:a16="http://schemas.microsoft.com/office/drawing/2014/main" id="{546DAE53-1361-6AF9-6DA8-3960A34BE6B5}"/>
              </a:ext>
            </a:extLst>
          </p:cNvPr>
          <p:cNvSpPr/>
          <p:nvPr/>
        </p:nvSpPr>
        <p:spPr>
          <a:xfrm>
            <a:off x="8304144" y="1590779"/>
            <a:ext cx="2534478" cy="1639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Analytics</a:t>
            </a:r>
          </a:p>
        </p:txBody>
      </p:sp>
      <p:sp>
        <p:nvSpPr>
          <p:cNvPr id="10" name="Rectangle 9">
            <a:extLst>
              <a:ext uri="{FF2B5EF4-FFF2-40B4-BE49-F238E27FC236}">
                <a16:creationId xmlns:a16="http://schemas.microsoft.com/office/drawing/2014/main" id="{9B1541F0-C4B2-A728-933A-2EE1AA482B45}"/>
              </a:ext>
            </a:extLst>
          </p:cNvPr>
          <p:cNvSpPr/>
          <p:nvPr/>
        </p:nvSpPr>
        <p:spPr>
          <a:xfrm>
            <a:off x="1572040" y="4555436"/>
            <a:ext cx="2534478" cy="1639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Advanced Sensors for Enhanced Sorting</a:t>
            </a:r>
          </a:p>
        </p:txBody>
      </p:sp>
      <p:sp>
        <p:nvSpPr>
          <p:cNvPr id="11" name="Rectangle 10">
            <a:extLst>
              <a:ext uri="{FF2B5EF4-FFF2-40B4-BE49-F238E27FC236}">
                <a16:creationId xmlns:a16="http://schemas.microsoft.com/office/drawing/2014/main" id="{A78FB584-0576-2257-A859-747ADDB66FE8}"/>
              </a:ext>
            </a:extLst>
          </p:cNvPr>
          <p:cNvSpPr/>
          <p:nvPr/>
        </p:nvSpPr>
        <p:spPr>
          <a:xfrm>
            <a:off x="8128552" y="4556472"/>
            <a:ext cx="2534478" cy="1639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Mobile App Integration </a:t>
            </a:r>
          </a:p>
        </p:txBody>
      </p:sp>
      <p:cxnSp>
        <p:nvCxnSpPr>
          <p:cNvPr id="13" name="Straight Arrow Connector 12">
            <a:extLst>
              <a:ext uri="{FF2B5EF4-FFF2-40B4-BE49-F238E27FC236}">
                <a16:creationId xmlns:a16="http://schemas.microsoft.com/office/drawing/2014/main" id="{C2D20034-7916-D603-A0CF-A061CFA404C8}"/>
              </a:ext>
            </a:extLst>
          </p:cNvPr>
          <p:cNvCxnSpPr>
            <a:stCxn id="4" idx="1"/>
          </p:cNvCxnSpPr>
          <p:nvPr/>
        </p:nvCxnSpPr>
        <p:spPr>
          <a:xfrm flipH="1" flipV="1">
            <a:off x="4106518" y="2410757"/>
            <a:ext cx="1107916" cy="7968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C70DE9E-3658-7B08-2237-9B33FCD71223}"/>
              </a:ext>
            </a:extLst>
          </p:cNvPr>
          <p:cNvCxnSpPr>
            <a:endCxn id="9" idx="1"/>
          </p:cNvCxnSpPr>
          <p:nvPr/>
        </p:nvCxnSpPr>
        <p:spPr>
          <a:xfrm flipV="1">
            <a:off x="6932840" y="2410757"/>
            <a:ext cx="1371304" cy="7968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90AA9B7-97FB-232B-88A6-9EFC49E5A004}"/>
              </a:ext>
            </a:extLst>
          </p:cNvPr>
          <p:cNvCxnSpPr/>
          <p:nvPr/>
        </p:nvCxnSpPr>
        <p:spPr>
          <a:xfrm flipH="1">
            <a:off x="4106518" y="4452212"/>
            <a:ext cx="920878" cy="666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896A15E-FF84-CDEE-DE6B-DD01A4A75F3D}"/>
              </a:ext>
            </a:extLst>
          </p:cNvPr>
          <p:cNvCxnSpPr>
            <a:stCxn id="4" idx="5"/>
            <a:endCxn id="11" idx="1"/>
          </p:cNvCxnSpPr>
          <p:nvPr/>
        </p:nvCxnSpPr>
        <p:spPr>
          <a:xfrm>
            <a:off x="7020636" y="4634332"/>
            <a:ext cx="1107916" cy="7421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34496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References</a:t>
            </a:r>
          </a:p>
        </p:txBody>
      </p:sp>
      <p:sp>
        <p:nvSpPr>
          <p:cNvPr id="3" name="Content Placeholder 2"/>
          <p:cNvSpPr>
            <a:spLocks noGrp="1"/>
          </p:cNvSpPr>
          <p:nvPr>
            <p:ph idx="1"/>
          </p:nvPr>
        </p:nvSpPr>
        <p:spPr>
          <a:xfrm>
            <a:off x="838200" y="1395663"/>
            <a:ext cx="10515600" cy="5097212"/>
          </a:xfrm>
        </p:spPr>
        <p:txBody>
          <a:bodyPr>
            <a:noAutofit/>
          </a:bodyPr>
          <a:lstStyle/>
          <a:p>
            <a:pPr marL="0" indent="0">
              <a:lnSpc>
                <a:spcPct val="100000"/>
              </a:lnSpc>
              <a:buClr>
                <a:schemeClr val="dk2"/>
              </a:buClr>
              <a:buSzPct val="68750"/>
              <a:buNone/>
            </a:pPr>
            <a:r>
              <a:rPr lang="en-IN" sz="2000" dirty="0">
                <a:solidFill>
                  <a:schemeClr val="dk2"/>
                </a:solidFill>
                <a:highlight>
                  <a:srgbClr val="FFFFFF"/>
                </a:highlight>
                <a:latin typeface="Roboto Black"/>
                <a:ea typeface="Roboto Black"/>
                <a:cs typeface="Roboto Black"/>
              </a:rPr>
              <a:t>[1] </a:t>
            </a:r>
            <a:r>
              <a:rPr lang="en-IN" sz="2000" dirty="0">
                <a:solidFill>
                  <a:schemeClr val="dk2"/>
                </a:solidFill>
                <a:highlight>
                  <a:srgbClr val="FFFFFF"/>
                </a:highlight>
                <a:latin typeface="Roboto"/>
                <a:ea typeface="Roboto"/>
                <a:cs typeface="Roboto"/>
              </a:rPr>
              <a:t>Helen, R., </a:t>
            </a:r>
            <a:r>
              <a:rPr lang="en-IN" sz="2000" dirty="0" err="1">
                <a:solidFill>
                  <a:schemeClr val="dk2"/>
                </a:solidFill>
                <a:highlight>
                  <a:srgbClr val="FFFFFF"/>
                </a:highlight>
                <a:latin typeface="Roboto"/>
                <a:ea typeface="Roboto"/>
                <a:cs typeface="Roboto"/>
              </a:rPr>
              <a:t>Karthika</a:t>
            </a:r>
            <a:r>
              <a:rPr lang="en-IN" sz="2000" dirty="0">
                <a:solidFill>
                  <a:schemeClr val="dk2"/>
                </a:solidFill>
                <a:highlight>
                  <a:srgbClr val="FFFFFF"/>
                </a:highlight>
                <a:latin typeface="Roboto"/>
                <a:ea typeface="Roboto"/>
                <a:cs typeface="Roboto"/>
              </a:rPr>
              <a:t>, P., </a:t>
            </a:r>
            <a:r>
              <a:rPr lang="en-IN" sz="2000" dirty="0" err="1">
                <a:solidFill>
                  <a:schemeClr val="dk2"/>
                </a:solidFill>
                <a:highlight>
                  <a:srgbClr val="FFFFFF"/>
                </a:highlight>
                <a:latin typeface="Roboto"/>
                <a:ea typeface="Roboto"/>
                <a:cs typeface="Roboto"/>
              </a:rPr>
              <a:t>Selvakumar</a:t>
            </a:r>
            <a:r>
              <a:rPr lang="en-IN" sz="2000" dirty="0">
                <a:solidFill>
                  <a:schemeClr val="dk2"/>
                </a:solidFill>
                <a:highlight>
                  <a:srgbClr val="FFFFFF"/>
                </a:highlight>
                <a:latin typeface="Roboto"/>
                <a:ea typeface="Roboto"/>
                <a:cs typeface="Roboto"/>
              </a:rPr>
              <a:t>, R., &amp; </a:t>
            </a:r>
            <a:r>
              <a:rPr lang="en-IN" sz="2000" dirty="0" err="1">
                <a:solidFill>
                  <a:schemeClr val="dk2"/>
                </a:solidFill>
                <a:highlight>
                  <a:srgbClr val="FFFFFF"/>
                </a:highlight>
                <a:latin typeface="Roboto"/>
                <a:ea typeface="Roboto"/>
                <a:cs typeface="Roboto"/>
              </a:rPr>
              <a:t>Thenmozhi</a:t>
            </a:r>
            <a:r>
              <a:rPr lang="en-IN" sz="2000" dirty="0">
                <a:solidFill>
                  <a:schemeClr val="dk2"/>
                </a:solidFill>
                <a:highlight>
                  <a:srgbClr val="FFFFFF"/>
                </a:highlight>
                <a:latin typeface="Roboto"/>
                <a:ea typeface="Roboto"/>
                <a:cs typeface="Roboto"/>
              </a:rPr>
              <a:t>, T. (2022, January). Smart bin and intelligent waste segregator using IoT. In 2022 4th International Conference on Smart Systems and Inventive Technology (ICSSIT) (pp. 125-131). IEEE.</a:t>
            </a:r>
            <a:r>
              <a:rPr lang="en-IN" sz="2000" dirty="0">
                <a:solidFill>
                  <a:schemeClr val="dk2"/>
                </a:solidFill>
                <a:highlight>
                  <a:srgbClr val="FFFFFF"/>
                </a:highlight>
                <a:latin typeface="Roboto Black"/>
                <a:ea typeface="Roboto Black"/>
                <a:cs typeface="Roboto Black"/>
              </a:rPr>
              <a:t>   </a:t>
            </a:r>
          </a:p>
          <a:p>
            <a:pPr marL="0" indent="0">
              <a:lnSpc>
                <a:spcPct val="100000"/>
              </a:lnSpc>
              <a:buClr>
                <a:schemeClr val="dk2"/>
              </a:buClr>
              <a:buSzPct val="68750"/>
              <a:buNone/>
            </a:pPr>
            <a:r>
              <a:rPr lang="en-IN" sz="2000" dirty="0">
                <a:solidFill>
                  <a:schemeClr val="dk2"/>
                </a:solidFill>
                <a:highlight>
                  <a:srgbClr val="FFFFFF"/>
                </a:highlight>
                <a:latin typeface="Roboto Black"/>
                <a:ea typeface="Roboto Black"/>
                <a:cs typeface="Roboto Black"/>
              </a:rPr>
              <a:t>[2</a:t>
            </a:r>
            <a:r>
              <a:rPr lang="en-IN" sz="2000" dirty="0">
                <a:solidFill>
                  <a:schemeClr val="dk2"/>
                </a:solidFill>
                <a:highlight>
                  <a:srgbClr val="FFFFFF"/>
                </a:highlight>
                <a:latin typeface="Roboto"/>
                <a:ea typeface="Roboto"/>
                <a:cs typeface="Roboto"/>
              </a:rPr>
              <a:t>] Mahajan, K., &amp; </a:t>
            </a:r>
            <a:r>
              <a:rPr lang="en-IN" sz="2000" dirty="0" err="1">
                <a:solidFill>
                  <a:schemeClr val="dk2"/>
                </a:solidFill>
                <a:highlight>
                  <a:srgbClr val="FFFFFF"/>
                </a:highlight>
                <a:latin typeface="Roboto"/>
                <a:ea typeface="Roboto"/>
                <a:cs typeface="Roboto"/>
              </a:rPr>
              <a:t>Chitode</a:t>
            </a:r>
            <a:r>
              <a:rPr lang="en-IN" sz="2000" dirty="0">
                <a:solidFill>
                  <a:schemeClr val="dk2"/>
                </a:solidFill>
                <a:highlight>
                  <a:srgbClr val="FFFFFF"/>
                </a:highlight>
                <a:latin typeface="Roboto"/>
                <a:ea typeface="Roboto"/>
                <a:cs typeface="Roboto"/>
              </a:rPr>
              <a:t>, J. S. (2014). Waste bin monitoring system using integrated technologies. International Journal of Innovative Research in Science, Engineering and Technology, 3(7). </a:t>
            </a:r>
            <a:endParaRPr lang="en-IN" sz="2000" dirty="0">
              <a:solidFill>
                <a:schemeClr val="dk2"/>
              </a:solidFill>
              <a:highlight>
                <a:srgbClr val="FFFFFF"/>
              </a:highlight>
              <a:latin typeface="Roboto Black"/>
              <a:ea typeface="Roboto Black"/>
              <a:cs typeface="Roboto Black"/>
            </a:endParaRPr>
          </a:p>
          <a:p>
            <a:pPr marL="0" indent="0">
              <a:lnSpc>
                <a:spcPct val="100000"/>
              </a:lnSpc>
              <a:buClr>
                <a:schemeClr val="dk2"/>
              </a:buClr>
              <a:buSzPct val="68750"/>
              <a:buNone/>
            </a:pPr>
            <a:r>
              <a:rPr lang="en-IN" sz="2000" dirty="0">
                <a:solidFill>
                  <a:schemeClr val="dk2"/>
                </a:solidFill>
                <a:highlight>
                  <a:srgbClr val="FFFFFF"/>
                </a:highlight>
                <a:latin typeface="Roboto Black"/>
                <a:ea typeface="Roboto Black"/>
                <a:cs typeface="Roboto Black"/>
              </a:rPr>
              <a:t>[3] </a:t>
            </a:r>
            <a:r>
              <a:rPr lang="en-IN" sz="2000" dirty="0">
                <a:solidFill>
                  <a:schemeClr val="dk2"/>
                </a:solidFill>
                <a:highlight>
                  <a:srgbClr val="FFFFFF"/>
                </a:highlight>
                <a:latin typeface="Roboto"/>
                <a:ea typeface="Roboto"/>
                <a:cs typeface="Roboto"/>
              </a:rPr>
              <a:t>Bhattacharya, D., &amp; Reshmi, W. (2013, December). Analysis and design of an embedded environment     informer for waste disposal cleaning. In 2013 International Conference on Green Computing, Communication and Conservation of Energy (ICGCE) (pp. 419-422). IEEE.</a:t>
            </a:r>
          </a:p>
          <a:p>
            <a:pPr marL="0" indent="0">
              <a:lnSpc>
                <a:spcPct val="100000"/>
              </a:lnSpc>
              <a:buClr>
                <a:schemeClr val="dk2"/>
              </a:buClr>
              <a:buSzPct val="68750"/>
              <a:buNone/>
            </a:pPr>
            <a:r>
              <a:rPr lang="en-GB" sz="2000" dirty="0">
                <a:solidFill>
                  <a:schemeClr val="dk2"/>
                </a:solidFill>
                <a:highlight>
                  <a:srgbClr val="FFFFFF"/>
                </a:highlight>
                <a:latin typeface="Roboto Black"/>
                <a:ea typeface="Roboto Black"/>
                <a:cs typeface="Roboto Black"/>
                <a:sym typeface="Roboto Black"/>
              </a:rPr>
              <a:t>[4]</a:t>
            </a:r>
            <a:r>
              <a:rPr lang="en-IN" sz="2000" kern="100" dirty="0">
                <a:solidFill>
                  <a:srgbClr val="222222"/>
                </a:solidFill>
                <a:effectLst/>
                <a:highlight>
                  <a:srgbClr val="FFFFFF"/>
                </a:highlight>
                <a:latin typeface="Arial" panose="020B0604020202020204" pitchFamily="34" charset="0"/>
                <a:ea typeface="Times New Roman" panose="02020603050405020304" pitchFamily="18" charset="0"/>
              </a:rPr>
              <a:t> </a:t>
            </a:r>
            <a:r>
              <a:rPr lang="en-IN" sz="2000" dirty="0" err="1">
                <a:solidFill>
                  <a:schemeClr val="dk2"/>
                </a:solidFill>
                <a:highlight>
                  <a:srgbClr val="FFFFFF"/>
                </a:highlight>
                <a:latin typeface="Roboto"/>
                <a:ea typeface="Roboto"/>
                <a:cs typeface="Roboto"/>
              </a:rPr>
              <a:t>Navghane</a:t>
            </a:r>
            <a:r>
              <a:rPr lang="en-IN" sz="2000" dirty="0">
                <a:solidFill>
                  <a:schemeClr val="dk2"/>
                </a:solidFill>
                <a:highlight>
                  <a:srgbClr val="FFFFFF"/>
                </a:highlight>
                <a:latin typeface="Roboto"/>
                <a:ea typeface="Roboto"/>
                <a:cs typeface="Roboto"/>
              </a:rPr>
              <a:t>, S. S., </a:t>
            </a:r>
            <a:r>
              <a:rPr lang="en-IN" sz="2000" dirty="0" err="1">
                <a:solidFill>
                  <a:schemeClr val="dk2"/>
                </a:solidFill>
                <a:highlight>
                  <a:srgbClr val="FFFFFF"/>
                </a:highlight>
                <a:latin typeface="Roboto"/>
                <a:ea typeface="Roboto"/>
                <a:cs typeface="Roboto"/>
              </a:rPr>
              <a:t>Killedar</a:t>
            </a:r>
            <a:r>
              <a:rPr lang="en-IN" sz="2000" dirty="0">
                <a:solidFill>
                  <a:schemeClr val="dk2"/>
                </a:solidFill>
                <a:highlight>
                  <a:srgbClr val="FFFFFF"/>
                </a:highlight>
                <a:latin typeface="Roboto"/>
                <a:ea typeface="Roboto"/>
                <a:cs typeface="Roboto"/>
              </a:rPr>
              <a:t>, M. S., &amp; </a:t>
            </a:r>
            <a:r>
              <a:rPr lang="en-IN" sz="2000" dirty="0" err="1">
                <a:solidFill>
                  <a:schemeClr val="dk2"/>
                </a:solidFill>
                <a:highlight>
                  <a:srgbClr val="FFFFFF"/>
                </a:highlight>
                <a:latin typeface="Roboto"/>
                <a:ea typeface="Roboto"/>
                <a:cs typeface="Roboto"/>
              </a:rPr>
              <a:t>Rohokale</a:t>
            </a:r>
            <a:r>
              <a:rPr lang="en-IN" sz="2000" dirty="0">
                <a:solidFill>
                  <a:schemeClr val="dk2"/>
                </a:solidFill>
                <a:highlight>
                  <a:srgbClr val="FFFFFF"/>
                </a:highlight>
                <a:latin typeface="Roboto"/>
                <a:ea typeface="Roboto"/>
                <a:cs typeface="Roboto"/>
              </a:rPr>
              <a:t>, V. M. (2016). IoT based smart garbage and waste collection bin. International Journal of Advanced Research in Electronics and Communication Engineering (IJARECE), 5(5), 1576-1578.</a:t>
            </a:r>
          </a:p>
          <a:p>
            <a:pPr marL="0" indent="0">
              <a:buNone/>
            </a:pPr>
            <a:r>
              <a:rPr lang="en-GB" sz="2000" dirty="0">
                <a:solidFill>
                  <a:schemeClr val="dk2"/>
                </a:solidFill>
                <a:highlight>
                  <a:srgbClr val="FFFFFF"/>
                </a:highlight>
                <a:latin typeface="Roboto Black"/>
                <a:ea typeface="Roboto Black"/>
                <a:cs typeface="Roboto Black"/>
                <a:sym typeface="Roboto Black"/>
              </a:rPr>
              <a:t>[5] </a:t>
            </a:r>
            <a:r>
              <a:rPr lang="en-GB" sz="2000" dirty="0" err="1">
                <a:solidFill>
                  <a:schemeClr val="dk2"/>
                </a:solidFill>
                <a:highlight>
                  <a:srgbClr val="FFFFFF"/>
                </a:highlight>
                <a:latin typeface="Roboto"/>
                <a:ea typeface="Roboto"/>
                <a:cs typeface="Roboto"/>
              </a:rPr>
              <a:t>Anjanappa</a:t>
            </a:r>
            <a:r>
              <a:rPr lang="en-GB" sz="2000" dirty="0">
                <a:solidFill>
                  <a:schemeClr val="dk2"/>
                </a:solidFill>
                <a:highlight>
                  <a:srgbClr val="FFFFFF"/>
                </a:highlight>
                <a:latin typeface="Roboto"/>
                <a:ea typeface="Roboto"/>
                <a:cs typeface="Roboto"/>
              </a:rPr>
              <a:t>, C., </a:t>
            </a:r>
            <a:r>
              <a:rPr lang="en-GB" sz="2000" dirty="0" err="1">
                <a:solidFill>
                  <a:schemeClr val="dk2"/>
                </a:solidFill>
                <a:highlight>
                  <a:srgbClr val="FFFFFF"/>
                </a:highlight>
                <a:latin typeface="Roboto"/>
                <a:ea typeface="Roboto"/>
                <a:cs typeface="Roboto"/>
              </a:rPr>
              <a:t>Parameshwara</a:t>
            </a:r>
            <a:r>
              <a:rPr lang="en-GB" sz="2000" dirty="0">
                <a:solidFill>
                  <a:schemeClr val="dk2"/>
                </a:solidFill>
                <a:highlight>
                  <a:srgbClr val="FFFFFF"/>
                </a:highlight>
                <a:latin typeface="Roboto"/>
                <a:ea typeface="Roboto"/>
                <a:cs typeface="Roboto"/>
              </a:rPr>
              <a:t>, S., Vishwanath, M. K., </a:t>
            </a:r>
            <a:r>
              <a:rPr lang="en-GB" sz="2000" dirty="0" err="1">
                <a:solidFill>
                  <a:schemeClr val="dk2"/>
                </a:solidFill>
                <a:highlight>
                  <a:srgbClr val="FFFFFF"/>
                </a:highlight>
                <a:latin typeface="Roboto"/>
                <a:ea typeface="Roboto"/>
                <a:cs typeface="Roboto"/>
              </a:rPr>
              <a:t>Shrimali</a:t>
            </a:r>
            <a:r>
              <a:rPr lang="en-GB" sz="2000" dirty="0">
                <a:solidFill>
                  <a:schemeClr val="dk2"/>
                </a:solidFill>
                <a:highlight>
                  <a:srgbClr val="FFFFFF"/>
                </a:highlight>
                <a:latin typeface="Roboto"/>
                <a:ea typeface="Roboto"/>
                <a:cs typeface="Roboto"/>
              </a:rPr>
              <a:t>, M., &amp; Ashwini, C. (2022). AI and IoT based garbage classification for the smart city using ESP32 cam. International Journal of Health Sciences, (III), 4575-4585.</a:t>
            </a:r>
            <a:endParaRPr lang="en-GB" sz="2000" dirty="0">
              <a:solidFill>
                <a:schemeClr val="dk2"/>
              </a:solidFill>
              <a:highlight>
                <a:srgbClr val="FFFFFF"/>
              </a:highlight>
              <a:latin typeface="Roboto"/>
              <a:ea typeface="Roboto"/>
              <a:cs typeface="Roboto"/>
              <a:sym typeface="Roboto"/>
            </a:endParaRPr>
          </a:p>
          <a:p>
            <a:endParaRPr lang="en-US" sz="2000" dirty="0"/>
          </a:p>
        </p:txBody>
      </p:sp>
    </p:spTree>
    <p:extLst>
      <p:ext uri="{BB962C8B-B14F-4D97-AF65-F5344CB8AC3E}">
        <p14:creationId xmlns:p14="http://schemas.microsoft.com/office/powerpoint/2010/main" val="35487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845A1-CFAC-E5CA-A549-DD66557F9206}"/>
              </a:ext>
            </a:extLst>
          </p:cNvPr>
          <p:cNvSpPr>
            <a:spLocks noGrp="1"/>
          </p:cNvSpPr>
          <p:nvPr>
            <p:ph type="title"/>
          </p:nvPr>
        </p:nvSpPr>
        <p:spPr>
          <a:xfrm>
            <a:off x="715992" y="-86264"/>
            <a:ext cx="10637808" cy="879894"/>
          </a:xfrm>
        </p:spPr>
        <p:txBody>
          <a:bodyPr>
            <a:normAutofit/>
          </a:bodyPr>
          <a:lstStyle/>
          <a:p>
            <a:r>
              <a:rPr lang="en-US" b="1" dirty="0"/>
              <a:t>                       Appendix</a:t>
            </a:r>
          </a:p>
        </p:txBody>
      </p:sp>
      <p:sp>
        <p:nvSpPr>
          <p:cNvPr id="3" name="Content Placeholder 2">
            <a:extLst>
              <a:ext uri="{FF2B5EF4-FFF2-40B4-BE49-F238E27FC236}">
                <a16:creationId xmlns:a16="http://schemas.microsoft.com/office/drawing/2014/main" id="{0FE3D40D-16E9-DC81-C468-863A78D47649}"/>
              </a:ext>
            </a:extLst>
          </p:cNvPr>
          <p:cNvSpPr>
            <a:spLocks noGrp="1"/>
          </p:cNvSpPr>
          <p:nvPr>
            <p:ph idx="1"/>
          </p:nvPr>
        </p:nvSpPr>
        <p:spPr>
          <a:xfrm>
            <a:off x="276046" y="897147"/>
            <a:ext cx="5434642" cy="5960853"/>
          </a:xfrm>
        </p:spPr>
        <p:txBody>
          <a:bodyPr>
            <a:noAutofit/>
          </a:bodyPr>
          <a:lstStyle/>
          <a:p>
            <a:pPr marL="0" indent="0">
              <a:lnSpc>
                <a:spcPct val="100000"/>
              </a:lnSpc>
              <a:buNone/>
            </a:pPr>
            <a:r>
              <a:rPr lang="en-US" sz="1200" b="1" dirty="0"/>
              <a:t>import </a:t>
            </a:r>
            <a:r>
              <a:rPr lang="en-US" sz="1200" b="1" dirty="0" err="1"/>
              <a:t>RPi.GPIO</a:t>
            </a:r>
            <a:r>
              <a:rPr lang="en-US" sz="1200" b="1" dirty="0"/>
              <a:t> as GPIO</a:t>
            </a:r>
          </a:p>
          <a:p>
            <a:pPr marL="0" indent="0">
              <a:lnSpc>
                <a:spcPct val="100000"/>
              </a:lnSpc>
              <a:buNone/>
            </a:pPr>
            <a:r>
              <a:rPr lang="en-US" sz="1200" b="1" dirty="0"/>
              <a:t>import time</a:t>
            </a:r>
          </a:p>
          <a:p>
            <a:pPr marL="0" indent="0">
              <a:lnSpc>
                <a:spcPct val="100000"/>
              </a:lnSpc>
              <a:buNone/>
            </a:pPr>
            <a:r>
              <a:rPr lang="en-US" sz="1200" b="1" dirty="0"/>
              <a:t>import </a:t>
            </a:r>
            <a:r>
              <a:rPr lang="en-US" sz="1200" b="1" dirty="0" err="1"/>
              <a:t>smtplib</a:t>
            </a:r>
            <a:endParaRPr lang="en-US" sz="1200" b="1" dirty="0"/>
          </a:p>
          <a:p>
            <a:pPr marL="0" indent="0">
              <a:lnSpc>
                <a:spcPct val="100000"/>
              </a:lnSpc>
              <a:buNone/>
            </a:pPr>
            <a:r>
              <a:rPr lang="en-US" sz="1200" b="1" dirty="0"/>
              <a:t>from </a:t>
            </a:r>
            <a:r>
              <a:rPr lang="en-US" sz="1200" b="1" dirty="0" err="1"/>
              <a:t>email.mime.text</a:t>
            </a:r>
            <a:r>
              <a:rPr lang="en-US" sz="1200" b="1" dirty="0"/>
              <a:t> import </a:t>
            </a:r>
            <a:r>
              <a:rPr lang="en-US" sz="1200" b="1" dirty="0" err="1"/>
              <a:t>MIMEText</a:t>
            </a:r>
            <a:endParaRPr lang="en-US" sz="1200" b="1" dirty="0"/>
          </a:p>
          <a:p>
            <a:pPr marL="0" indent="0">
              <a:lnSpc>
                <a:spcPct val="100000"/>
              </a:lnSpc>
              <a:buNone/>
            </a:pPr>
            <a:r>
              <a:rPr lang="en-US" sz="1200" b="1" dirty="0"/>
              <a:t>from RPLCD.i2c import </a:t>
            </a:r>
            <a:r>
              <a:rPr lang="en-US" sz="1200" b="1" dirty="0" err="1"/>
              <a:t>CharLCD</a:t>
            </a:r>
            <a:endParaRPr lang="en-US" sz="1200" b="1" dirty="0"/>
          </a:p>
          <a:p>
            <a:pPr marL="0" indent="0">
              <a:lnSpc>
                <a:spcPct val="100000"/>
              </a:lnSpc>
              <a:buNone/>
            </a:pPr>
            <a:r>
              <a:rPr lang="en-US" sz="1200" b="1" dirty="0"/>
              <a:t>from time import sleep</a:t>
            </a:r>
          </a:p>
          <a:p>
            <a:pPr marL="0" indent="0">
              <a:lnSpc>
                <a:spcPct val="100000"/>
              </a:lnSpc>
              <a:buNone/>
            </a:pPr>
            <a:r>
              <a:rPr lang="en-US" sz="1200" b="1" dirty="0"/>
              <a:t>import </a:t>
            </a:r>
            <a:r>
              <a:rPr lang="en-US" sz="1200" b="1" dirty="0" err="1"/>
              <a:t>blynklib</a:t>
            </a:r>
            <a:endParaRPr lang="en-US" sz="1200" b="1" dirty="0"/>
          </a:p>
          <a:p>
            <a:pPr marL="0" indent="0">
              <a:lnSpc>
                <a:spcPct val="100000"/>
              </a:lnSpc>
              <a:buNone/>
            </a:pPr>
            <a:r>
              <a:rPr lang="en-US" sz="1200" b="1" dirty="0"/>
              <a:t># LCD Settings</a:t>
            </a:r>
          </a:p>
          <a:p>
            <a:pPr marL="0" indent="0">
              <a:lnSpc>
                <a:spcPct val="100000"/>
              </a:lnSpc>
              <a:buNone/>
            </a:pPr>
            <a:r>
              <a:rPr lang="en-US" sz="1200" b="1" dirty="0"/>
              <a:t>I2C_ADDR = 0x27  # I2C address for your LCD (adjust if necessary)</a:t>
            </a:r>
          </a:p>
          <a:p>
            <a:pPr marL="0" indent="0">
              <a:lnSpc>
                <a:spcPct val="100000"/>
              </a:lnSpc>
              <a:buNone/>
            </a:pPr>
            <a:r>
              <a:rPr lang="en-US" sz="1200" b="1" dirty="0"/>
              <a:t>LCD_WIDTH = 16</a:t>
            </a:r>
          </a:p>
          <a:p>
            <a:pPr marL="0" indent="0">
              <a:lnSpc>
                <a:spcPct val="100000"/>
              </a:lnSpc>
              <a:buNone/>
            </a:pPr>
            <a:r>
              <a:rPr lang="en-US" sz="1200" b="1" dirty="0"/>
              <a:t>LCD_HEIGHT = 2</a:t>
            </a:r>
          </a:p>
          <a:p>
            <a:pPr marL="0" indent="0">
              <a:lnSpc>
                <a:spcPct val="100000"/>
              </a:lnSpc>
              <a:buNone/>
            </a:pPr>
            <a:r>
              <a:rPr lang="en-US" sz="1200" b="1" dirty="0"/>
              <a:t>lcd = </a:t>
            </a:r>
            <a:r>
              <a:rPr lang="en-US" sz="1200" b="1" dirty="0" err="1"/>
              <a:t>CharLCD</a:t>
            </a:r>
            <a:r>
              <a:rPr lang="en-US" sz="1200" b="1" dirty="0"/>
              <a:t>('PCF8574', I2C_ADDR, cols=LCD_WIDTH, rows=LCD_HEIGHT)</a:t>
            </a:r>
          </a:p>
          <a:p>
            <a:pPr marL="0" indent="0">
              <a:lnSpc>
                <a:spcPct val="100000"/>
              </a:lnSpc>
              <a:buNone/>
            </a:pPr>
            <a:r>
              <a:rPr lang="en-US" sz="1200" b="1" dirty="0"/>
              <a:t># Email Settings</a:t>
            </a:r>
          </a:p>
          <a:p>
            <a:pPr marL="0" indent="0">
              <a:lnSpc>
                <a:spcPct val="100000"/>
              </a:lnSpc>
              <a:buNone/>
            </a:pPr>
            <a:r>
              <a:rPr lang="en-US" sz="1200" b="1" dirty="0"/>
              <a:t>SENDER_EMAIL = 'ssjover9000123@gmail.com'</a:t>
            </a:r>
          </a:p>
          <a:p>
            <a:pPr marL="0" indent="0">
              <a:lnSpc>
                <a:spcPct val="100000"/>
              </a:lnSpc>
              <a:buNone/>
            </a:pPr>
            <a:r>
              <a:rPr lang="en-US" sz="1200" b="1" dirty="0"/>
              <a:t>SENDER_NAME = 'Raspberry Pi'</a:t>
            </a:r>
          </a:p>
          <a:p>
            <a:pPr marL="0" indent="0">
              <a:lnSpc>
                <a:spcPct val="100000"/>
              </a:lnSpc>
              <a:buNone/>
            </a:pPr>
            <a:r>
              <a:rPr lang="en-US" sz="1200" b="1" dirty="0"/>
              <a:t>SENDER_PASSWORD = '</a:t>
            </a:r>
            <a:r>
              <a:rPr lang="en-US" sz="1200" b="1" dirty="0" err="1"/>
              <a:t>sise</a:t>
            </a:r>
            <a:r>
              <a:rPr lang="en-US" sz="1200" b="1" dirty="0"/>
              <a:t> </a:t>
            </a:r>
            <a:r>
              <a:rPr lang="en-US" sz="1200" b="1" dirty="0" err="1"/>
              <a:t>qhiq</a:t>
            </a:r>
            <a:r>
              <a:rPr lang="en-US" sz="1200" b="1" dirty="0"/>
              <a:t> </a:t>
            </a:r>
            <a:r>
              <a:rPr lang="en-US" sz="1200" b="1" dirty="0" err="1"/>
              <a:t>disj</a:t>
            </a:r>
            <a:r>
              <a:rPr lang="en-US" sz="1200" b="1" dirty="0"/>
              <a:t> </a:t>
            </a:r>
            <a:r>
              <a:rPr lang="en-US" sz="1200" b="1" dirty="0" err="1"/>
              <a:t>znyl</a:t>
            </a:r>
            <a:r>
              <a:rPr lang="en-US" sz="1200" b="1" dirty="0"/>
              <a:t>'  # Make sure to keep this secure</a:t>
            </a:r>
          </a:p>
          <a:p>
            <a:pPr marL="0" indent="0">
              <a:lnSpc>
                <a:spcPct val="100000"/>
              </a:lnSpc>
              <a:buNone/>
            </a:pPr>
            <a:r>
              <a:rPr lang="en-US" sz="1200" b="1" dirty="0"/>
              <a:t>RECIPIENT_EMAIL = 'mohitd2004@gmail.com'</a:t>
            </a:r>
          </a:p>
          <a:p>
            <a:pPr marL="0" indent="0">
              <a:lnSpc>
                <a:spcPct val="100000"/>
              </a:lnSpc>
              <a:buNone/>
            </a:pPr>
            <a:r>
              <a:rPr lang="en-US" sz="1200" b="1" dirty="0"/>
              <a:t>EMAIL_SUBJECT = 'Alert'</a:t>
            </a:r>
          </a:p>
          <a:p>
            <a:pPr marL="0" indent="0">
              <a:buNone/>
            </a:pPr>
            <a:endParaRPr lang="en-US" sz="1100" b="1" dirty="0"/>
          </a:p>
        </p:txBody>
      </p:sp>
      <p:sp>
        <p:nvSpPr>
          <p:cNvPr id="4" name="TextBox 3">
            <a:extLst>
              <a:ext uri="{FF2B5EF4-FFF2-40B4-BE49-F238E27FC236}">
                <a16:creationId xmlns:a16="http://schemas.microsoft.com/office/drawing/2014/main" id="{844DA41D-67C2-D6B9-D05C-B91777DC8347}"/>
              </a:ext>
            </a:extLst>
          </p:cNvPr>
          <p:cNvSpPr txBox="1"/>
          <p:nvPr/>
        </p:nvSpPr>
        <p:spPr>
          <a:xfrm>
            <a:off x="6142006" y="517584"/>
            <a:ext cx="5578415" cy="6953547"/>
          </a:xfrm>
          <a:prstGeom prst="rect">
            <a:avLst/>
          </a:prstGeom>
          <a:noFill/>
        </p:spPr>
        <p:txBody>
          <a:bodyPr wrap="square" rtlCol="0">
            <a:spAutoFit/>
          </a:bodyPr>
          <a:lstStyle/>
          <a:p>
            <a:pPr>
              <a:lnSpc>
                <a:spcPct val="150000"/>
              </a:lnSpc>
            </a:pPr>
            <a:endParaRPr lang="en-US" sz="1200" b="1" dirty="0"/>
          </a:p>
          <a:p>
            <a:pPr>
              <a:lnSpc>
                <a:spcPct val="150000"/>
              </a:lnSpc>
            </a:pPr>
            <a:r>
              <a:rPr lang="en-US" sz="1200" b="1" dirty="0"/>
              <a:t># GPIO Pins</a:t>
            </a:r>
          </a:p>
          <a:p>
            <a:pPr>
              <a:lnSpc>
                <a:spcPct val="150000"/>
              </a:lnSpc>
            </a:pPr>
            <a:r>
              <a:rPr lang="en-US" sz="1200" b="1" dirty="0"/>
              <a:t>SERVO_PIN = 15</a:t>
            </a:r>
          </a:p>
          <a:p>
            <a:pPr>
              <a:lnSpc>
                <a:spcPct val="150000"/>
              </a:lnSpc>
            </a:pPr>
            <a:r>
              <a:rPr lang="en-US" sz="1200" b="1" dirty="0"/>
              <a:t>D_TRIGGER_PIN = 19</a:t>
            </a:r>
          </a:p>
          <a:p>
            <a:pPr>
              <a:lnSpc>
                <a:spcPct val="150000"/>
              </a:lnSpc>
            </a:pPr>
            <a:r>
              <a:rPr lang="en-US" sz="1200" b="1" dirty="0"/>
              <a:t>D_ECHO_PIN = 18</a:t>
            </a:r>
          </a:p>
          <a:p>
            <a:pPr>
              <a:lnSpc>
                <a:spcPct val="150000"/>
              </a:lnSpc>
            </a:pPr>
            <a:r>
              <a:rPr lang="en-US" sz="1200" b="1" dirty="0"/>
              <a:t>W_TRIGGER_PIN = 12</a:t>
            </a:r>
          </a:p>
          <a:p>
            <a:pPr>
              <a:lnSpc>
                <a:spcPct val="150000"/>
              </a:lnSpc>
            </a:pPr>
            <a:r>
              <a:rPr lang="en-US" sz="1200" b="1" dirty="0"/>
              <a:t>W_ECHO_PIN = 13</a:t>
            </a:r>
          </a:p>
          <a:p>
            <a:pPr>
              <a:lnSpc>
                <a:spcPct val="150000"/>
              </a:lnSpc>
            </a:pPr>
            <a:r>
              <a:rPr lang="en-US" sz="1200" b="1" dirty="0"/>
              <a:t>IR_SENSOR_PIN = 26</a:t>
            </a:r>
          </a:p>
          <a:p>
            <a:pPr>
              <a:lnSpc>
                <a:spcPct val="150000"/>
              </a:lnSpc>
            </a:pPr>
            <a:r>
              <a:rPr lang="en-US" sz="1200" b="1" dirty="0"/>
              <a:t>SOIL_PIN = 4  # Digital soil moisture sensor connected to GPIO 4</a:t>
            </a:r>
          </a:p>
          <a:p>
            <a:pPr>
              <a:lnSpc>
                <a:spcPct val="150000"/>
              </a:lnSpc>
            </a:pPr>
            <a:r>
              <a:rPr lang="en-US" sz="1200" b="1" dirty="0"/>
              <a:t># Blynk Settings</a:t>
            </a:r>
          </a:p>
          <a:p>
            <a:pPr>
              <a:lnSpc>
                <a:spcPct val="150000"/>
              </a:lnSpc>
            </a:pPr>
            <a:r>
              <a:rPr lang="en-US" sz="1200" b="1" dirty="0"/>
              <a:t>BLYNK_AUTH_TOKEN = "4WLYv3MoesdlDoxo540VYLucEHSPeyxm"</a:t>
            </a:r>
          </a:p>
          <a:p>
            <a:pPr>
              <a:lnSpc>
                <a:spcPct val="150000"/>
              </a:lnSpc>
            </a:pPr>
            <a:r>
              <a:rPr lang="en-US" sz="1200" b="1" dirty="0" err="1"/>
              <a:t>blynk</a:t>
            </a:r>
            <a:r>
              <a:rPr lang="en-US" sz="1200" b="1" dirty="0"/>
              <a:t> = </a:t>
            </a:r>
            <a:r>
              <a:rPr lang="en-US" sz="1200" b="1" dirty="0" err="1"/>
              <a:t>blynklib.Blynk</a:t>
            </a:r>
            <a:r>
              <a:rPr lang="en-US" sz="1200" b="1" dirty="0"/>
              <a:t>(BLYNK_AUTH_TOKEN)</a:t>
            </a:r>
          </a:p>
          <a:p>
            <a:pPr>
              <a:lnSpc>
                <a:spcPct val="150000"/>
              </a:lnSpc>
            </a:pPr>
            <a:r>
              <a:rPr lang="en-US" sz="1200" b="1" dirty="0"/>
              <a:t># Setup GPIO and Servo</a:t>
            </a:r>
          </a:p>
          <a:p>
            <a:pPr>
              <a:lnSpc>
                <a:spcPct val="150000"/>
              </a:lnSpc>
            </a:pPr>
            <a:r>
              <a:rPr lang="en-US" sz="1200" b="1" dirty="0" err="1"/>
              <a:t>GPIO.setmode</a:t>
            </a:r>
            <a:r>
              <a:rPr lang="en-US" sz="1200" b="1" dirty="0"/>
              <a:t>(GPIO.BCM)</a:t>
            </a:r>
          </a:p>
          <a:p>
            <a:pPr>
              <a:lnSpc>
                <a:spcPct val="150000"/>
              </a:lnSpc>
            </a:pPr>
            <a:r>
              <a:rPr lang="en-US" sz="1200" b="1" dirty="0" err="1"/>
              <a:t>GPIO.setup</a:t>
            </a:r>
            <a:r>
              <a:rPr lang="en-US" sz="1200" b="1" dirty="0"/>
              <a:t>(SERVO_PIN, GPIO.OUT)</a:t>
            </a:r>
          </a:p>
          <a:p>
            <a:pPr>
              <a:lnSpc>
                <a:spcPct val="150000"/>
              </a:lnSpc>
            </a:pPr>
            <a:r>
              <a:rPr lang="en-US" sz="1200" b="1" dirty="0"/>
              <a:t>servo = GPIO.PWM(SERVO_PIN, 50)</a:t>
            </a:r>
          </a:p>
          <a:p>
            <a:pPr>
              <a:lnSpc>
                <a:spcPct val="150000"/>
              </a:lnSpc>
            </a:pPr>
            <a:r>
              <a:rPr lang="en-US" sz="1200" b="1" dirty="0" err="1"/>
              <a:t>servo.start</a:t>
            </a:r>
            <a:r>
              <a:rPr lang="en-US" sz="1200" b="1" dirty="0"/>
              <a:t>(0)</a:t>
            </a:r>
          </a:p>
          <a:p>
            <a:pPr>
              <a:lnSpc>
                <a:spcPct val="150000"/>
              </a:lnSpc>
            </a:pPr>
            <a:r>
              <a:rPr lang="en-US" sz="1200" b="1" dirty="0" err="1"/>
              <a:t>GPIO.setup</a:t>
            </a:r>
            <a:r>
              <a:rPr lang="en-US" sz="1200" b="1" dirty="0"/>
              <a:t>(D_TRIGGER_PIN, GPIO.OUT)</a:t>
            </a:r>
          </a:p>
          <a:p>
            <a:pPr>
              <a:lnSpc>
                <a:spcPct val="150000"/>
              </a:lnSpc>
            </a:pPr>
            <a:r>
              <a:rPr lang="en-US" sz="1200" b="1" dirty="0" err="1"/>
              <a:t>GPIO.setup</a:t>
            </a:r>
            <a:r>
              <a:rPr lang="en-US" sz="1200" b="1" dirty="0"/>
              <a:t>(D_ECHO_PIN, GPIO.IN)</a:t>
            </a:r>
          </a:p>
          <a:p>
            <a:pPr>
              <a:lnSpc>
                <a:spcPct val="150000"/>
              </a:lnSpc>
            </a:pPr>
            <a:r>
              <a:rPr lang="en-US" sz="1200" b="1" dirty="0" err="1"/>
              <a:t>GPIO.setup</a:t>
            </a:r>
            <a:r>
              <a:rPr lang="en-US" sz="1200" b="1" dirty="0"/>
              <a:t>(W_TRIGGER_PIN, GPIO.OUT)</a:t>
            </a:r>
          </a:p>
          <a:p>
            <a:pPr>
              <a:lnSpc>
                <a:spcPct val="150000"/>
              </a:lnSpc>
            </a:pPr>
            <a:r>
              <a:rPr lang="en-US" sz="1200" b="1" dirty="0" err="1"/>
              <a:t>GPIO.setup</a:t>
            </a:r>
            <a:r>
              <a:rPr lang="en-US" sz="1200" b="1" dirty="0"/>
              <a:t>(W_ECHO_PIN, GPIO.IN)</a:t>
            </a:r>
          </a:p>
          <a:p>
            <a:pPr>
              <a:lnSpc>
                <a:spcPct val="150000"/>
              </a:lnSpc>
            </a:pPr>
            <a:r>
              <a:rPr lang="en-US" sz="1200" b="1" dirty="0" err="1"/>
              <a:t>GPIO.setup</a:t>
            </a:r>
            <a:r>
              <a:rPr lang="en-US" sz="1200" b="1" dirty="0"/>
              <a:t>(IR_SENSOR_PIN, GPIO.IN)</a:t>
            </a:r>
          </a:p>
          <a:p>
            <a:pPr>
              <a:lnSpc>
                <a:spcPct val="150000"/>
              </a:lnSpc>
            </a:pPr>
            <a:r>
              <a:rPr lang="en-US" sz="1200" b="1" dirty="0" err="1"/>
              <a:t>GPIO.setup</a:t>
            </a:r>
            <a:r>
              <a:rPr lang="en-US" sz="1200" b="1" dirty="0"/>
              <a:t>(SOIL_PIN, GPIO.IN)  # Setup soil moisture sensor as input</a:t>
            </a:r>
          </a:p>
          <a:p>
            <a:pPr>
              <a:lnSpc>
                <a:spcPct val="150000"/>
              </a:lnSpc>
            </a:pPr>
            <a:endParaRPr lang="en-US" sz="1200" b="1" dirty="0"/>
          </a:p>
          <a:p>
            <a:pPr>
              <a:lnSpc>
                <a:spcPct val="150000"/>
              </a:lnSpc>
            </a:pPr>
            <a:endParaRPr lang="en-US" sz="1200" b="1" dirty="0"/>
          </a:p>
        </p:txBody>
      </p:sp>
    </p:spTree>
    <p:extLst>
      <p:ext uri="{BB962C8B-B14F-4D97-AF65-F5344CB8AC3E}">
        <p14:creationId xmlns:p14="http://schemas.microsoft.com/office/powerpoint/2010/main" val="23921045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4B8816-C5B5-84BE-7808-36414CC9324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BA9A86-5075-1352-5002-B2C10B7A30A2}"/>
              </a:ext>
            </a:extLst>
          </p:cNvPr>
          <p:cNvSpPr>
            <a:spLocks noGrp="1"/>
          </p:cNvSpPr>
          <p:nvPr>
            <p:ph idx="1"/>
          </p:nvPr>
        </p:nvSpPr>
        <p:spPr>
          <a:xfrm>
            <a:off x="155276" y="301925"/>
            <a:ext cx="3191773" cy="6556075"/>
          </a:xfrm>
        </p:spPr>
        <p:txBody>
          <a:bodyPr>
            <a:noAutofit/>
          </a:bodyPr>
          <a:lstStyle/>
          <a:p>
            <a:pPr marL="0" indent="0">
              <a:buNone/>
            </a:pPr>
            <a:r>
              <a:rPr lang="en-US" sz="1200" b="1" dirty="0"/>
              <a:t>def </a:t>
            </a:r>
            <a:r>
              <a:rPr lang="en-US" sz="1200" b="1" dirty="0" err="1"/>
              <a:t>move_servo</a:t>
            </a:r>
            <a:r>
              <a:rPr lang="en-US" sz="1200" b="1" dirty="0"/>
              <a:t>(angle):</a:t>
            </a:r>
          </a:p>
          <a:p>
            <a:pPr marL="0" indent="0">
              <a:buNone/>
            </a:pPr>
            <a:r>
              <a:rPr lang="en-US" sz="1200" b="1" dirty="0"/>
              <a:t>    duty = angle / 18 + 2</a:t>
            </a:r>
          </a:p>
          <a:p>
            <a:pPr marL="0" indent="0">
              <a:buNone/>
            </a:pPr>
            <a:r>
              <a:rPr lang="en-US" sz="1200" b="1" dirty="0"/>
              <a:t>    </a:t>
            </a:r>
            <a:r>
              <a:rPr lang="en-US" sz="1200" b="1" dirty="0" err="1"/>
              <a:t>GPIO.output</a:t>
            </a:r>
            <a:r>
              <a:rPr lang="en-US" sz="1200" b="1" dirty="0"/>
              <a:t>(SERVO_PIN, True)</a:t>
            </a:r>
          </a:p>
          <a:p>
            <a:pPr marL="0" indent="0">
              <a:buNone/>
            </a:pPr>
            <a:r>
              <a:rPr lang="en-US" sz="1200" b="1" dirty="0"/>
              <a:t>    </a:t>
            </a:r>
            <a:r>
              <a:rPr lang="en-US" sz="1200" b="1" dirty="0" err="1"/>
              <a:t>servo.ChangeDutyCycle</a:t>
            </a:r>
            <a:r>
              <a:rPr lang="en-US" sz="1200" b="1" dirty="0"/>
              <a:t>(duty)</a:t>
            </a:r>
          </a:p>
          <a:p>
            <a:pPr marL="0" indent="0">
              <a:buNone/>
            </a:pPr>
            <a:r>
              <a:rPr lang="en-US" sz="1200" b="1" dirty="0"/>
              <a:t>    sleep(0.5)</a:t>
            </a:r>
          </a:p>
          <a:p>
            <a:pPr marL="0" indent="0">
              <a:buNone/>
            </a:pPr>
            <a:r>
              <a:rPr lang="en-US" sz="1200" b="1" dirty="0"/>
              <a:t>    </a:t>
            </a:r>
            <a:r>
              <a:rPr lang="en-US" sz="1200" b="1" dirty="0" err="1"/>
              <a:t>GPIO.output</a:t>
            </a:r>
            <a:r>
              <a:rPr lang="en-US" sz="1200" b="1" dirty="0"/>
              <a:t>(SERVO_PIN, False)</a:t>
            </a:r>
          </a:p>
          <a:p>
            <a:pPr marL="0" indent="0">
              <a:buNone/>
            </a:pPr>
            <a:r>
              <a:rPr lang="en-US" sz="1200" b="1" dirty="0"/>
              <a:t>    </a:t>
            </a:r>
            <a:r>
              <a:rPr lang="en-US" sz="1200" b="1" dirty="0" err="1"/>
              <a:t>servo.ChangeDutyCycle</a:t>
            </a:r>
            <a:r>
              <a:rPr lang="en-US" sz="1200" b="1" dirty="0"/>
              <a:t>(0)</a:t>
            </a:r>
          </a:p>
          <a:p>
            <a:pPr marL="0" indent="0">
              <a:buNone/>
            </a:pPr>
            <a:r>
              <a:rPr lang="en-US" sz="1200" b="1" dirty="0"/>
              <a:t>def </a:t>
            </a:r>
            <a:r>
              <a:rPr lang="en-US" sz="1200" b="1" dirty="0" err="1"/>
              <a:t>measure_distance</a:t>
            </a:r>
            <a:r>
              <a:rPr lang="en-US" sz="1200" b="1" dirty="0"/>
              <a:t>(</a:t>
            </a:r>
            <a:r>
              <a:rPr lang="en-US" sz="1200" b="1" dirty="0" err="1"/>
              <a:t>trigger_pin</a:t>
            </a:r>
            <a:r>
              <a:rPr lang="en-US" sz="1200" b="1" dirty="0"/>
              <a:t>, </a:t>
            </a:r>
            <a:r>
              <a:rPr lang="en-US" sz="1200" b="1" dirty="0" err="1"/>
              <a:t>echo_pin</a:t>
            </a:r>
            <a:r>
              <a:rPr lang="en-US" sz="1200" b="1" dirty="0"/>
              <a:t>):</a:t>
            </a:r>
          </a:p>
          <a:p>
            <a:pPr marL="0" indent="0">
              <a:buNone/>
            </a:pPr>
            <a:r>
              <a:rPr lang="en-US" sz="1200" b="1" dirty="0"/>
              <a:t>    </a:t>
            </a:r>
            <a:r>
              <a:rPr lang="en-US" sz="1200" b="1" dirty="0" err="1"/>
              <a:t>GPIO.output</a:t>
            </a:r>
            <a:r>
              <a:rPr lang="en-US" sz="1200" b="1" dirty="0"/>
              <a:t>(</a:t>
            </a:r>
            <a:r>
              <a:rPr lang="en-US" sz="1200" b="1" dirty="0" err="1"/>
              <a:t>trigger_pin</a:t>
            </a:r>
            <a:r>
              <a:rPr lang="en-US" sz="1200" b="1" dirty="0"/>
              <a:t>, False)</a:t>
            </a:r>
          </a:p>
          <a:p>
            <a:pPr marL="0" indent="0">
              <a:buNone/>
            </a:pPr>
            <a:r>
              <a:rPr lang="en-US" sz="1200" b="1" dirty="0"/>
              <a:t>    sleep(0.2)</a:t>
            </a:r>
          </a:p>
          <a:p>
            <a:pPr marL="0" indent="0">
              <a:buNone/>
            </a:pPr>
            <a:r>
              <a:rPr lang="en-US" sz="1200" b="1" dirty="0"/>
              <a:t>    </a:t>
            </a:r>
            <a:r>
              <a:rPr lang="en-US" sz="1200" b="1" dirty="0" err="1"/>
              <a:t>GPIO.output</a:t>
            </a:r>
            <a:r>
              <a:rPr lang="en-US" sz="1200" b="1" dirty="0"/>
              <a:t>(</a:t>
            </a:r>
            <a:r>
              <a:rPr lang="en-US" sz="1200" b="1" dirty="0" err="1"/>
              <a:t>trigger_pin</a:t>
            </a:r>
            <a:r>
              <a:rPr lang="en-US" sz="1200" b="1" dirty="0"/>
              <a:t>, True)</a:t>
            </a:r>
          </a:p>
          <a:p>
            <a:pPr marL="0" indent="0">
              <a:buNone/>
            </a:pPr>
            <a:r>
              <a:rPr lang="en-US" sz="1200" b="1" dirty="0"/>
              <a:t>    </a:t>
            </a:r>
            <a:r>
              <a:rPr lang="en-US" sz="1200" b="1" dirty="0" err="1"/>
              <a:t>time.sleep</a:t>
            </a:r>
            <a:r>
              <a:rPr lang="en-US" sz="1200" b="1" dirty="0"/>
              <a:t>(0.00001)</a:t>
            </a:r>
          </a:p>
          <a:p>
            <a:pPr marL="0" indent="0">
              <a:buNone/>
            </a:pPr>
            <a:r>
              <a:rPr lang="en-US" sz="1200" b="1" dirty="0"/>
              <a:t>    </a:t>
            </a:r>
            <a:r>
              <a:rPr lang="en-US" sz="1200" b="1" dirty="0" err="1"/>
              <a:t>GPIO.output</a:t>
            </a:r>
            <a:r>
              <a:rPr lang="en-US" sz="1200" b="1" dirty="0"/>
              <a:t>(</a:t>
            </a:r>
            <a:r>
              <a:rPr lang="en-US" sz="1200" b="1" dirty="0" err="1"/>
              <a:t>trigger_pin</a:t>
            </a:r>
            <a:r>
              <a:rPr lang="en-US" sz="1200" b="1" dirty="0"/>
              <a:t>, False)</a:t>
            </a:r>
          </a:p>
          <a:p>
            <a:pPr marL="0" indent="0">
              <a:buNone/>
            </a:pPr>
            <a:r>
              <a:rPr lang="en-US" sz="1200" b="1" dirty="0"/>
              <a:t>    </a:t>
            </a:r>
            <a:r>
              <a:rPr lang="en-US" sz="1200" b="1" dirty="0" err="1"/>
              <a:t>start_time</a:t>
            </a:r>
            <a:r>
              <a:rPr lang="en-US" sz="1200" b="1" dirty="0"/>
              <a:t> = </a:t>
            </a:r>
            <a:r>
              <a:rPr lang="en-US" sz="1200" b="1" dirty="0" err="1"/>
              <a:t>time.time</a:t>
            </a:r>
            <a:r>
              <a:rPr lang="en-US" sz="1200" b="1" dirty="0"/>
              <a:t>()</a:t>
            </a:r>
          </a:p>
          <a:p>
            <a:pPr marL="0" indent="0">
              <a:buNone/>
            </a:pPr>
            <a:r>
              <a:rPr lang="en-US" sz="1200" b="1" dirty="0"/>
              <a:t>    </a:t>
            </a:r>
            <a:r>
              <a:rPr lang="en-US" sz="1200" b="1" dirty="0" err="1"/>
              <a:t>stop_time</a:t>
            </a:r>
            <a:r>
              <a:rPr lang="en-US" sz="1200" b="1" dirty="0"/>
              <a:t> = </a:t>
            </a:r>
            <a:r>
              <a:rPr lang="en-US" sz="1200" b="1" dirty="0" err="1"/>
              <a:t>time.time</a:t>
            </a:r>
            <a:r>
              <a:rPr lang="en-US" sz="1200" b="1" dirty="0"/>
              <a:t>()</a:t>
            </a:r>
          </a:p>
          <a:p>
            <a:pPr marL="0" indent="0">
              <a:buNone/>
            </a:pPr>
            <a:r>
              <a:rPr lang="en-US" sz="1200" b="1" dirty="0"/>
              <a:t>    while </a:t>
            </a:r>
            <a:r>
              <a:rPr lang="en-US" sz="1200" b="1" dirty="0" err="1"/>
              <a:t>GPIO.input</a:t>
            </a:r>
            <a:r>
              <a:rPr lang="en-US" sz="1200" b="1" dirty="0"/>
              <a:t>(</a:t>
            </a:r>
            <a:r>
              <a:rPr lang="en-US" sz="1200" b="1" dirty="0" err="1"/>
              <a:t>echo_pin</a:t>
            </a:r>
            <a:r>
              <a:rPr lang="en-US" sz="1200" b="1" dirty="0"/>
              <a:t>) == 0:</a:t>
            </a:r>
          </a:p>
          <a:p>
            <a:pPr marL="0" indent="0">
              <a:buNone/>
            </a:pPr>
            <a:r>
              <a:rPr lang="en-US" sz="1200" b="1" dirty="0"/>
              <a:t>        </a:t>
            </a:r>
            <a:r>
              <a:rPr lang="en-US" sz="1200" b="1" dirty="0" err="1"/>
              <a:t>start_time</a:t>
            </a:r>
            <a:r>
              <a:rPr lang="en-US" sz="1200" b="1" dirty="0"/>
              <a:t> = </a:t>
            </a:r>
            <a:r>
              <a:rPr lang="en-US" sz="1200" b="1" dirty="0" err="1"/>
              <a:t>time.time</a:t>
            </a:r>
            <a:r>
              <a:rPr lang="en-US" sz="1200" b="1" dirty="0"/>
              <a:t>()</a:t>
            </a:r>
          </a:p>
          <a:p>
            <a:pPr marL="0" indent="0">
              <a:buNone/>
            </a:pPr>
            <a:r>
              <a:rPr lang="en-US" sz="1200" b="1" dirty="0"/>
              <a:t>    while </a:t>
            </a:r>
            <a:r>
              <a:rPr lang="en-US" sz="1200" b="1" dirty="0" err="1"/>
              <a:t>GPIO.input</a:t>
            </a:r>
            <a:r>
              <a:rPr lang="en-US" sz="1200" b="1" dirty="0"/>
              <a:t>(</a:t>
            </a:r>
            <a:r>
              <a:rPr lang="en-US" sz="1200" b="1" dirty="0" err="1"/>
              <a:t>echo_pin</a:t>
            </a:r>
            <a:r>
              <a:rPr lang="en-US" sz="1200" b="1" dirty="0"/>
              <a:t>) == 1:</a:t>
            </a:r>
          </a:p>
          <a:p>
            <a:pPr marL="0" indent="0">
              <a:buNone/>
            </a:pPr>
            <a:r>
              <a:rPr lang="en-US" sz="1200" b="1" dirty="0"/>
              <a:t>        </a:t>
            </a:r>
            <a:r>
              <a:rPr lang="en-US" sz="1200" b="1" dirty="0" err="1"/>
              <a:t>stop_time</a:t>
            </a:r>
            <a:r>
              <a:rPr lang="en-US" sz="1200" b="1" dirty="0"/>
              <a:t> = </a:t>
            </a:r>
            <a:r>
              <a:rPr lang="en-US" sz="1200" b="1" dirty="0" err="1"/>
              <a:t>time.time</a:t>
            </a:r>
            <a:r>
              <a:rPr lang="en-US" sz="1200" b="1" dirty="0"/>
              <a:t>()</a:t>
            </a:r>
          </a:p>
          <a:p>
            <a:pPr marL="0" indent="0">
              <a:buNone/>
            </a:pPr>
            <a:r>
              <a:rPr lang="en-US" sz="1200" b="1" dirty="0"/>
              <a:t>    </a:t>
            </a:r>
            <a:r>
              <a:rPr lang="en-US" sz="1200" b="1" dirty="0" err="1"/>
              <a:t>time_elapsed</a:t>
            </a:r>
            <a:r>
              <a:rPr lang="en-US" sz="1200" b="1" dirty="0"/>
              <a:t> = </a:t>
            </a:r>
            <a:r>
              <a:rPr lang="en-US" sz="1200" b="1" dirty="0" err="1"/>
              <a:t>stop_time</a:t>
            </a:r>
            <a:r>
              <a:rPr lang="en-US" sz="1200" b="1" dirty="0"/>
              <a:t> - </a:t>
            </a:r>
            <a:r>
              <a:rPr lang="en-US" sz="1200" b="1" dirty="0" err="1"/>
              <a:t>start_time</a:t>
            </a:r>
            <a:endParaRPr lang="en-US" sz="1200" b="1" dirty="0"/>
          </a:p>
          <a:p>
            <a:pPr marL="0" indent="0">
              <a:buNone/>
            </a:pPr>
            <a:r>
              <a:rPr lang="en-US" sz="1200" b="1" dirty="0"/>
              <a:t>    distance = (</a:t>
            </a:r>
            <a:r>
              <a:rPr lang="en-US" sz="1200" b="1" dirty="0" err="1"/>
              <a:t>time_elapsed</a:t>
            </a:r>
            <a:r>
              <a:rPr lang="en-US" sz="1200" b="1" dirty="0"/>
              <a:t> * 34300) / 2  # Distance in cm</a:t>
            </a:r>
          </a:p>
          <a:p>
            <a:pPr marL="0" indent="0">
              <a:buNone/>
            </a:pPr>
            <a:r>
              <a:rPr lang="en-US" sz="1200" b="1" dirty="0"/>
              <a:t>    return distance</a:t>
            </a:r>
          </a:p>
          <a:p>
            <a:pPr marL="0" indent="0">
              <a:buNone/>
            </a:pPr>
            <a:endParaRPr lang="en-US" sz="900" b="1" dirty="0"/>
          </a:p>
        </p:txBody>
      </p:sp>
      <p:sp>
        <p:nvSpPr>
          <p:cNvPr id="4" name="TextBox 3">
            <a:extLst>
              <a:ext uri="{FF2B5EF4-FFF2-40B4-BE49-F238E27FC236}">
                <a16:creationId xmlns:a16="http://schemas.microsoft.com/office/drawing/2014/main" id="{DBCBCD27-FBB1-DC52-4B9C-C6EB117AA7E7}"/>
              </a:ext>
            </a:extLst>
          </p:cNvPr>
          <p:cNvSpPr txBox="1"/>
          <p:nvPr/>
        </p:nvSpPr>
        <p:spPr>
          <a:xfrm>
            <a:off x="3027873" y="0"/>
            <a:ext cx="3942272" cy="7586885"/>
          </a:xfrm>
          <a:prstGeom prst="rect">
            <a:avLst/>
          </a:prstGeom>
          <a:noFill/>
        </p:spPr>
        <p:txBody>
          <a:bodyPr wrap="square" rtlCol="0">
            <a:spAutoFit/>
          </a:bodyPr>
          <a:lstStyle/>
          <a:p>
            <a:pPr>
              <a:lnSpc>
                <a:spcPct val="150000"/>
              </a:lnSpc>
            </a:pPr>
            <a:r>
              <a:rPr lang="en-US" sz="1050" b="1" dirty="0"/>
              <a:t>def </a:t>
            </a:r>
            <a:r>
              <a:rPr lang="en-US" sz="1050" b="1" dirty="0" err="1"/>
              <a:t>send_email</a:t>
            </a:r>
            <a:r>
              <a:rPr lang="en-US" sz="1050" b="1" dirty="0"/>
              <a:t>(message):</a:t>
            </a:r>
          </a:p>
          <a:p>
            <a:pPr>
              <a:lnSpc>
                <a:spcPct val="150000"/>
              </a:lnSpc>
            </a:pPr>
            <a:r>
              <a:rPr lang="en-US" sz="1050" b="1" dirty="0"/>
              <a:t>    smtp = </a:t>
            </a:r>
            <a:r>
              <a:rPr lang="en-US" sz="1050" b="1" dirty="0" err="1"/>
              <a:t>smtplib.SMTP_SSL</a:t>
            </a:r>
            <a:r>
              <a:rPr lang="en-US" sz="1050" b="1" dirty="0"/>
              <a:t>('smtp.gmail.com', 465)</a:t>
            </a:r>
          </a:p>
          <a:p>
            <a:pPr>
              <a:lnSpc>
                <a:spcPct val="150000"/>
              </a:lnSpc>
            </a:pPr>
            <a:r>
              <a:rPr lang="en-US" sz="1050" b="1" dirty="0"/>
              <a:t>    </a:t>
            </a:r>
            <a:r>
              <a:rPr lang="en-US" sz="1050" b="1" dirty="0" err="1"/>
              <a:t>smtp.login</a:t>
            </a:r>
            <a:r>
              <a:rPr lang="en-US" sz="1050" b="1" dirty="0"/>
              <a:t>(SENDER_EMAIL, SENDER_PASSWORD)</a:t>
            </a:r>
          </a:p>
          <a:p>
            <a:pPr>
              <a:lnSpc>
                <a:spcPct val="150000"/>
              </a:lnSpc>
            </a:pPr>
            <a:r>
              <a:rPr lang="en-US" sz="1050" b="1" dirty="0"/>
              <a:t>    msg = </a:t>
            </a:r>
            <a:r>
              <a:rPr lang="en-US" sz="1050" b="1" dirty="0" err="1"/>
              <a:t>MIMEText</a:t>
            </a:r>
            <a:r>
              <a:rPr lang="en-US" sz="1050" b="1" dirty="0"/>
              <a:t>(message)</a:t>
            </a:r>
          </a:p>
          <a:p>
            <a:pPr>
              <a:lnSpc>
                <a:spcPct val="150000"/>
              </a:lnSpc>
            </a:pPr>
            <a:r>
              <a:rPr lang="en-US" sz="1050" b="1" dirty="0"/>
              <a:t>    msg['Subject'] = EMAIL_SUBJECT</a:t>
            </a:r>
          </a:p>
          <a:p>
            <a:pPr>
              <a:lnSpc>
                <a:spcPct val="150000"/>
              </a:lnSpc>
            </a:pPr>
            <a:r>
              <a:rPr lang="en-US" sz="1050" b="1" dirty="0"/>
              <a:t>    msg['From'] = SENDER_NAME</a:t>
            </a:r>
          </a:p>
          <a:p>
            <a:pPr>
              <a:lnSpc>
                <a:spcPct val="150000"/>
              </a:lnSpc>
            </a:pPr>
            <a:r>
              <a:rPr lang="en-US" sz="1050" b="1" dirty="0"/>
              <a:t>    msg['To'] = RECIPIENT_EMAIL</a:t>
            </a:r>
          </a:p>
          <a:p>
            <a:pPr>
              <a:lnSpc>
                <a:spcPct val="150000"/>
              </a:lnSpc>
            </a:pPr>
            <a:r>
              <a:rPr lang="en-US" sz="1050" b="1" dirty="0"/>
              <a:t>    </a:t>
            </a:r>
            <a:r>
              <a:rPr lang="en-US" sz="1050" b="1" dirty="0" err="1"/>
              <a:t>smtp.sendmail</a:t>
            </a:r>
            <a:r>
              <a:rPr lang="en-US" sz="1050" b="1" dirty="0"/>
              <a:t>(SENDER_EMAIL, RECIPIENT_EMAIL, </a:t>
            </a:r>
            <a:r>
              <a:rPr lang="en-US" sz="1050" b="1" dirty="0" err="1"/>
              <a:t>msg.as_string</a:t>
            </a:r>
            <a:r>
              <a:rPr lang="en-US" sz="1050" b="1" dirty="0"/>
              <a:t>())</a:t>
            </a:r>
          </a:p>
          <a:p>
            <a:pPr>
              <a:lnSpc>
                <a:spcPct val="150000"/>
              </a:lnSpc>
            </a:pPr>
            <a:r>
              <a:rPr lang="en-US" sz="1050" b="1" dirty="0"/>
              <a:t>    </a:t>
            </a:r>
            <a:r>
              <a:rPr lang="en-US" sz="1050" b="1" dirty="0" err="1"/>
              <a:t>smtp.quit</a:t>
            </a:r>
            <a:r>
              <a:rPr lang="en-US" sz="1050" b="1" dirty="0"/>
              <a:t>()</a:t>
            </a:r>
          </a:p>
          <a:p>
            <a:pPr>
              <a:lnSpc>
                <a:spcPct val="150000"/>
              </a:lnSpc>
            </a:pPr>
            <a:r>
              <a:rPr lang="en-US" sz="1050" b="1" dirty="0"/>
              <a:t># Main Loop</a:t>
            </a:r>
          </a:p>
          <a:p>
            <a:pPr>
              <a:lnSpc>
                <a:spcPct val="150000"/>
              </a:lnSpc>
            </a:pPr>
            <a:r>
              <a:rPr lang="en-US" sz="1050" b="1" dirty="0"/>
              <a:t>try:</a:t>
            </a:r>
          </a:p>
          <a:p>
            <a:pPr>
              <a:lnSpc>
                <a:spcPct val="150000"/>
              </a:lnSpc>
            </a:pPr>
            <a:r>
              <a:rPr lang="en-US" sz="1050" b="1" dirty="0"/>
              <a:t>    while True:</a:t>
            </a:r>
          </a:p>
          <a:p>
            <a:pPr>
              <a:lnSpc>
                <a:spcPct val="150000"/>
              </a:lnSpc>
            </a:pPr>
            <a:r>
              <a:rPr lang="en-US" sz="1050" b="1" dirty="0"/>
              <a:t>        </a:t>
            </a:r>
            <a:r>
              <a:rPr lang="en-US" sz="1050" b="1" dirty="0" err="1"/>
              <a:t>blynk.run</a:t>
            </a:r>
            <a:r>
              <a:rPr lang="en-US" sz="1050" b="1" dirty="0"/>
              <a:t>()  # Run the Blynk event handler</a:t>
            </a:r>
          </a:p>
          <a:p>
            <a:pPr>
              <a:lnSpc>
                <a:spcPct val="150000"/>
              </a:lnSpc>
            </a:pPr>
            <a:r>
              <a:rPr lang="en-US" sz="1050" b="1" dirty="0"/>
              <a:t>        # Measure distances</a:t>
            </a:r>
          </a:p>
          <a:p>
            <a:pPr>
              <a:lnSpc>
                <a:spcPct val="150000"/>
              </a:lnSpc>
            </a:pPr>
            <a:r>
              <a:rPr lang="en-US" sz="1050" b="1" dirty="0"/>
              <a:t>        </a:t>
            </a:r>
            <a:r>
              <a:rPr lang="en-US" sz="1050" b="1" dirty="0" err="1"/>
              <a:t>wet_distance</a:t>
            </a:r>
            <a:r>
              <a:rPr lang="en-US" sz="1050" b="1" dirty="0"/>
              <a:t> = </a:t>
            </a:r>
            <a:r>
              <a:rPr lang="en-US" sz="1050" b="1" dirty="0" err="1"/>
              <a:t>measure_distance</a:t>
            </a:r>
            <a:r>
              <a:rPr lang="en-US" sz="1050" b="1" dirty="0"/>
              <a:t>(W_TRIGGER_PIN, W_ECHO_PIN)</a:t>
            </a:r>
          </a:p>
          <a:p>
            <a:pPr>
              <a:lnSpc>
                <a:spcPct val="150000"/>
              </a:lnSpc>
            </a:pPr>
            <a:r>
              <a:rPr lang="en-US" sz="1050" b="1" dirty="0"/>
              <a:t>        </a:t>
            </a:r>
            <a:r>
              <a:rPr lang="en-US" sz="1050" b="1" dirty="0" err="1"/>
              <a:t>dry_distance</a:t>
            </a:r>
            <a:r>
              <a:rPr lang="en-US" sz="1050" b="1" dirty="0"/>
              <a:t> = </a:t>
            </a:r>
            <a:r>
              <a:rPr lang="en-US" sz="1050" b="1" dirty="0" err="1"/>
              <a:t>measure_distance</a:t>
            </a:r>
            <a:r>
              <a:rPr lang="en-US" sz="1050" b="1" dirty="0"/>
              <a:t>(D_TRIGGER_PIN, D_ECHO_PIN)</a:t>
            </a:r>
          </a:p>
          <a:p>
            <a:pPr>
              <a:lnSpc>
                <a:spcPct val="150000"/>
              </a:lnSpc>
            </a:pPr>
            <a:r>
              <a:rPr lang="en-US" sz="1050" b="1" dirty="0"/>
              <a:t>        h = 20  # Height of the bin (adjust as necessary)</a:t>
            </a:r>
          </a:p>
          <a:p>
            <a:pPr>
              <a:lnSpc>
                <a:spcPct val="150000"/>
              </a:lnSpc>
            </a:pPr>
            <a:r>
              <a:rPr lang="en-US" sz="1050" b="1" dirty="0"/>
              <a:t>        </a:t>
            </a:r>
            <a:r>
              <a:rPr lang="en-US" sz="1050" b="1" dirty="0" err="1"/>
              <a:t>dry_level</a:t>
            </a:r>
            <a:r>
              <a:rPr lang="en-US" sz="1050" b="1" dirty="0"/>
              <a:t> = int(((h - (</a:t>
            </a:r>
            <a:r>
              <a:rPr lang="en-US" sz="1050" b="1" dirty="0" err="1"/>
              <a:t>dry_distance</a:t>
            </a:r>
            <a:r>
              <a:rPr lang="en-US" sz="1050" b="1" dirty="0"/>
              <a:t> - 7)) / h) * 100)</a:t>
            </a:r>
          </a:p>
          <a:p>
            <a:pPr>
              <a:lnSpc>
                <a:spcPct val="150000"/>
              </a:lnSpc>
            </a:pPr>
            <a:r>
              <a:rPr lang="en-US" sz="1050" b="1" dirty="0"/>
              <a:t>        </a:t>
            </a:r>
            <a:r>
              <a:rPr lang="en-US" sz="1050" b="1" dirty="0" err="1"/>
              <a:t>wet_level</a:t>
            </a:r>
            <a:r>
              <a:rPr lang="en-US" sz="1050" b="1" dirty="0"/>
              <a:t> = int(((h - (</a:t>
            </a:r>
            <a:r>
              <a:rPr lang="en-US" sz="1050" b="1" dirty="0" err="1"/>
              <a:t>wet_distance</a:t>
            </a:r>
            <a:r>
              <a:rPr lang="en-US" sz="1050" b="1" dirty="0"/>
              <a:t> - 6)) / h) * 100)</a:t>
            </a:r>
          </a:p>
          <a:p>
            <a:pPr>
              <a:lnSpc>
                <a:spcPct val="150000"/>
              </a:lnSpc>
            </a:pPr>
            <a:r>
              <a:rPr lang="en-US" sz="1050" b="1" dirty="0"/>
              <a:t>        # Send data to Blynk</a:t>
            </a:r>
          </a:p>
          <a:p>
            <a:pPr>
              <a:lnSpc>
                <a:spcPct val="150000"/>
              </a:lnSpc>
            </a:pPr>
            <a:r>
              <a:rPr lang="en-US" sz="1050" b="1" dirty="0"/>
              <a:t>        </a:t>
            </a:r>
            <a:r>
              <a:rPr lang="en-US" sz="1050" b="1" dirty="0" err="1"/>
              <a:t>blynk.virtual_write</a:t>
            </a:r>
            <a:r>
              <a:rPr lang="en-US" sz="1050" b="1" dirty="0"/>
              <a:t>(0, </a:t>
            </a:r>
            <a:r>
              <a:rPr lang="en-US" sz="1050" b="1" dirty="0" err="1"/>
              <a:t>dry_level</a:t>
            </a:r>
            <a:r>
              <a:rPr lang="en-US" sz="1050" b="1" dirty="0"/>
              <a:t>)</a:t>
            </a:r>
          </a:p>
          <a:p>
            <a:pPr>
              <a:lnSpc>
                <a:spcPct val="150000"/>
              </a:lnSpc>
            </a:pPr>
            <a:r>
              <a:rPr lang="en-US" sz="1050" b="1" dirty="0"/>
              <a:t>        </a:t>
            </a:r>
            <a:r>
              <a:rPr lang="en-US" sz="1050" b="1" dirty="0" err="1"/>
              <a:t>blynk.virtual_write</a:t>
            </a:r>
            <a:r>
              <a:rPr lang="en-US" sz="1050" b="1" dirty="0"/>
              <a:t>(1, </a:t>
            </a:r>
            <a:r>
              <a:rPr lang="en-US" sz="1050" b="1" dirty="0" err="1"/>
              <a:t>wet_level</a:t>
            </a:r>
            <a:r>
              <a:rPr lang="en-US" sz="1050" b="1" dirty="0"/>
              <a:t>)</a:t>
            </a:r>
          </a:p>
          <a:p>
            <a:pPr>
              <a:lnSpc>
                <a:spcPct val="150000"/>
              </a:lnSpc>
            </a:pPr>
            <a:r>
              <a:rPr lang="en-US" sz="1100" b="1" dirty="0"/>
              <a:t>        # Display levels on LCD</a:t>
            </a:r>
          </a:p>
          <a:p>
            <a:pPr>
              <a:lnSpc>
                <a:spcPct val="150000"/>
              </a:lnSpc>
            </a:pPr>
            <a:r>
              <a:rPr lang="en-US" sz="1100" b="1" dirty="0"/>
              <a:t>        </a:t>
            </a:r>
            <a:r>
              <a:rPr lang="en-US" sz="1100" b="1" dirty="0" err="1"/>
              <a:t>lcd.clear</a:t>
            </a:r>
            <a:r>
              <a:rPr lang="en-US" sz="1100" b="1" dirty="0"/>
              <a:t>()</a:t>
            </a:r>
          </a:p>
          <a:p>
            <a:pPr>
              <a:lnSpc>
                <a:spcPct val="150000"/>
              </a:lnSpc>
            </a:pPr>
            <a:r>
              <a:rPr lang="en-US" sz="1100" b="1" dirty="0"/>
              <a:t>        </a:t>
            </a:r>
            <a:r>
              <a:rPr lang="en-US" sz="1100" b="1" dirty="0" err="1"/>
              <a:t>lcd.write_string</a:t>
            </a:r>
            <a:r>
              <a:rPr lang="en-US" sz="1100" b="1" dirty="0"/>
              <a:t>(</a:t>
            </a:r>
            <a:r>
              <a:rPr lang="en-US" sz="1100" b="1" dirty="0" err="1"/>
              <a:t>f"Wet</a:t>
            </a:r>
            <a:r>
              <a:rPr lang="en-US" sz="1100" b="1" dirty="0"/>
              <a:t> Waste: {</a:t>
            </a:r>
            <a:r>
              <a:rPr lang="en-US" sz="1100" b="1" dirty="0" err="1"/>
              <a:t>wet_level</a:t>
            </a:r>
            <a:r>
              <a:rPr lang="en-US" sz="1100" b="1" dirty="0"/>
              <a:t>}%")</a:t>
            </a:r>
          </a:p>
          <a:p>
            <a:pPr>
              <a:lnSpc>
                <a:spcPct val="150000"/>
              </a:lnSpc>
            </a:pPr>
            <a:r>
              <a:rPr lang="en-US" sz="1100" b="1" dirty="0"/>
              <a:t>        </a:t>
            </a:r>
            <a:r>
              <a:rPr lang="en-US" sz="1100" b="1" dirty="0" err="1"/>
              <a:t>lcd.cursor_pos</a:t>
            </a:r>
            <a:r>
              <a:rPr lang="en-US" sz="1100" b="1" dirty="0"/>
              <a:t> = (1, 0)</a:t>
            </a:r>
          </a:p>
          <a:p>
            <a:pPr>
              <a:lnSpc>
                <a:spcPct val="150000"/>
              </a:lnSpc>
            </a:pPr>
            <a:r>
              <a:rPr lang="en-US" sz="1100" b="1" dirty="0"/>
              <a:t>        </a:t>
            </a:r>
            <a:r>
              <a:rPr lang="en-US" sz="1100" b="1" dirty="0" err="1"/>
              <a:t>lcd.write_string</a:t>
            </a:r>
            <a:r>
              <a:rPr lang="en-US" sz="1100" b="1" dirty="0"/>
              <a:t>(</a:t>
            </a:r>
            <a:r>
              <a:rPr lang="en-US" sz="1100" b="1" dirty="0" err="1"/>
              <a:t>f"Dry</a:t>
            </a:r>
            <a:r>
              <a:rPr lang="en-US" sz="1100" b="1" dirty="0"/>
              <a:t> Waste: {</a:t>
            </a:r>
            <a:r>
              <a:rPr lang="en-US" sz="1100" b="1" dirty="0" err="1"/>
              <a:t>dry_level</a:t>
            </a:r>
            <a:r>
              <a:rPr lang="en-US" sz="1100" b="1" dirty="0"/>
              <a:t>}%")</a:t>
            </a:r>
          </a:p>
          <a:p>
            <a:pPr>
              <a:lnSpc>
                <a:spcPct val="150000"/>
              </a:lnSpc>
            </a:pPr>
            <a:endParaRPr lang="en-US" sz="800" b="1" dirty="0"/>
          </a:p>
        </p:txBody>
      </p:sp>
      <p:sp>
        <p:nvSpPr>
          <p:cNvPr id="5" name="TextBox 4">
            <a:extLst>
              <a:ext uri="{FF2B5EF4-FFF2-40B4-BE49-F238E27FC236}">
                <a16:creationId xmlns:a16="http://schemas.microsoft.com/office/drawing/2014/main" id="{41788511-A4DA-BDFC-6AAD-987B8AF9F2CE}"/>
              </a:ext>
            </a:extLst>
          </p:cNvPr>
          <p:cNvSpPr txBox="1"/>
          <p:nvPr/>
        </p:nvSpPr>
        <p:spPr>
          <a:xfrm>
            <a:off x="6806242" y="301925"/>
            <a:ext cx="5020573" cy="6186309"/>
          </a:xfrm>
          <a:prstGeom prst="rect">
            <a:avLst/>
          </a:prstGeom>
          <a:noFill/>
        </p:spPr>
        <p:txBody>
          <a:bodyPr wrap="square" rtlCol="0">
            <a:spAutoFit/>
          </a:bodyPr>
          <a:lstStyle/>
          <a:p>
            <a:r>
              <a:rPr lang="en-US" sz="1100" dirty="0"/>
              <a:t> </a:t>
            </a:r>
            <a:r>
              <a:rPr lang="en-US" sz="1200" dirty="0"/>
              <a:t># Garbage detection and sorting logic</a:t>
            </a:r>
          </a:p>
          <a:p>
            <a:r>
              <a:rPr lang="en-US" sz="1200" dirty="0"/>
              <a:t>        if </a:t>
            </a:r>
            <a:r>
              <a:rPr lang="en-US" sz="1200" dirty="0" err="1"/>
              <a:t>GPIO.input</a:t>
            </a:r>
            <a:r>
              <a:rPr lang="en-US" sz="1200" dirty="0"/>
              <a:t>(IR_SENSOR_PIN) == 0:</a:t>
            </a:r>
          </a:p>
          <a:p>
            <a:r>
              <a:rPr lang="en-US" sz="1200" dirty="0"/>
              <a:t>            moisture = </a:t>
            </a:r>
            <a:r>
              <a:rPr lang="en-US" sz="1200" dirty="0" err="1"/>
              <a:t>GPIO.input</a:t>
            </a:r>
            <a:r>
              <a:rPr lang="en-US" sz="1200" dirty="0"/>
              <a:t>(SOIL_PIN)  # Reading digital soil moisture</a:t>
            </a:r>
          </a:p>
          <a:p>
            <a:r>
              <a:rPr lang="en-US" sz="1200" dirty="0"/>
              <a:t>            if moisture == GPIO.LOW and </a:t>
            </a:r>
            <a:r>
              <a:rPr lang="en-US" sz="1200" dirty="0" err="1"/>
              <a:t>wet_level</a:t>
            </a:r>
            <a:r>
              <a:rPr lang="en-US" sz="1200" dirty="0"/>
              <a:t> &lt; 90:  # Wet garbage detected</a:t>
            </a:r>
          </a:p>
          <a:p>
            <a:r>
              <a:rPr lang="en-US" sz="1200" dirty="0"/>
              <a:t>                </a:t>
            </a:r>
            <a:r>
              <a:rPr lang="en-US" sz="1200" dirty="0" err="1"/>
              <a:t>lcd.clear</a:t>
            </a:r>
            <a:r>
              <a:rPr lang="en-US" sz="1200" dirty="0"/>
              <a:t>()</a:t>
            </a:r>
          </a:p>
          <a:p>
            <a:r>
              <a:rPr lang="en-US" sz="1200" dirty="0"/>
              <a:t>                </a:t>
            </a:r>
            <a:r>
              <a:rPr lang="en-US" sz="1200" dirty="0" err="1"/>
              <a:t>lcd.write_string</a:t>
            </a:r>
            <a:r>
              <a:rPr lang="en-US" sz="1200" dirty="0"/>
              <a:t>("Wet Garbage")</a:t>
            </a:r>
          </a:p>
          <a:p>
            <a:r>
              <a:rPr lang="en-US" sz="1200" dirty="0"/>
              <a:t>                </a:t>
            </a:r>
            <a:r>
              <a:rPr lang="en-US" sz="1200" dirty="0" err="1"/>
              <a:t>lcd.cursor_pos</a:t>
            </a:r>
            <a:r>
              <a:rPr lang="en-US" sz="1200" dirty="0"/>
              <a:t> = (1, 0)</a:t>
            </a:r>
          </a:p>
          <a:p>
            <a:r>
              <a:rPr lang="en-US" sz="1200" dirty="0"/>
              <a:t>                </a:t>
            </a:r>
            <a:r>
              <a:rPr lang="en-US" sz="1200" dirty="0" err="1"/>
              <a:t>lcd.write_string</a:t>
            </a:r>
            <a:r>
              <a:rPr lang="en-US" sz="1200" dirty="0"/>
              <a:t>("Detected")</a:t>
            </a:r>
          </a:p>
          <a:p>
            <a:r>
              <a:rPr lang="en-US" sz="1200" dirty="0"/>
              <a:t>                </a:t>
            </a:r>
            <a:r>
              <a:rPr lang="en-US" sz="1200" dirty="0" err="1"/>
              <a:t>move_servo</a:t>
            </a:r>
            <a:r>
              <a:rPr lang="en-US" sz="1200" dirty="0"/>
              <a:t>(20)</a:t>
            </a:r>
          </a:p>
          <a:p>
            <a:r>
              <a:rPr lang="en-US" sz="1200" dirty="0"/>
              <a:t>                sleep(2)</a:t>
            </a:r>
          </a:p>
          <a:p>
            <a:r>
              <a:rPr lang="en-US" sz="1200" dirty="0"/>
              <a:t>                </a:t>
            </a:r>
            <a:r>
              <a:rPr lang="en-US" sz="1200" dirty="0" err="1"/>
              <a:t>move_servo</a:t>
            </a:r>
            <a:r>
              <a:rPr lang="en-US" sz="1200" dirty="0"/>
              <a:t>(70)</a:t>
            </a:r>
          </a:p>
          <a:p>
            <a:r>
              <a:rPr lang="en-US" sz="1200" dirty="0"/>
              <a:t>            </a:t>
            </a:r>
            <a:r>
              <a:rPr lang="en-US" sz="1200" dirty="0" err="1"/>
              <a:t>elif</a:t>
            </a:r>
            <a:r>
              <a:rPr lang="en-US" sz="1200" dirty="0"/>
              <a:t> moisture == GPIO.HIGH and </a:t>
            </a:r>
            <a:r>
              <a:rPr lang="en-US" sz="1200" dirty="0" err="1"/>
              <a:t>dry_level</a:t>
            </a:r>
            <a:r>
              <a:rPr lang="en-US" sz="1200" dirty="0"/>
              <a:t> &lt; 90:  # Dry garbage detected</a:t>
            </a:r>
          </a:p>
          <a:p>
            <a:r>
              <a:rPr lang="en-US" sz="1200" dirty="0"/>
              <a:t>                </a:t>
            </a:r>
            <a:r>
              <a:rPr lang="en-US" sz="1200" dirty="0" err="1"/>
              <a:t>lcd.clear</a:t>
            </a:r>
            <a:r>
              <a:rPr lang="en-US" sz="1200" dirty="0"/>
              <a:t>()</a:t>
            </a:r>
          </a:p>
          <a:p>
            <a:r>
              <a:rPr lang="en-US" sz="1200" dirty="0"/>
              <a:t>                </a:t>
            </a:r>
            <a:r>
              <a:rPr lang="en-US" sz="1200" dirty="0" err="1"/>
              <a:t>lcd.write_string</a:t>
            </a:r>
            <a:r>
              <a:rPr lang="en-US" sz="1200" dirty="0"/>
              <a:t>("Dry Garbage")</a:t>
            </a:r>
          </a:p>
          <a:p>
            <a:r>
              <a:rPr lang="en-US" sz="1200" dirty="0"/>
              <a:t>                </a:t>
            </a:r>
            <a:r>
              <a:rPr lang="en-US" sz="1200" dirty="0" err="1"/>
              <a:t>lcd.cursor_pos</a:t>
            </a:r>
            <a:r>
              <a:rPr lang="en-US" sz="1200" dirty="0"/>
              <a:t> = (1, 0)</a:t>
            </a:r>
          </a:p>
          <a:p>
            <a:r>
              <a:rPr lang="en-US" sz="1200" dirty="0"/>
              <a:t>                </a:t>
            </a:r>
            <a:r>
              <a:rPr lang="en-US" sz="1200" dirty="0" err="1"/>
              <a:t>lcd.write_string</a:t>
            </a:r>
            <a:r>
              <a:rPr lang="en-US" sz="1200" dirty="0"/>
              <a:t>("Detected")</a:t>
            </a:r>
          </a:p>
          <a:p>
            <a:r>
              <a:rPr lang="en-US" sz="1200" dirty="0"/>
              <a:t>                </a:t>
            </a:r>
            <a:r>
              <a:rPr lang="en-US" sz="1200" dirty="0" err="1"/>
              <a:t>move_servo</a:t>
            </a:r>
            <a:r>
              <a:rPr lang="en-US" sz="1200" dirty="0"/>
              <a:t>(120)</a:t>
            </a:r>
          </a:p>
          <a:p>
            <a:r>
              <a:rPr lang="en-US" sz="1200" dirty="0"/>
              <a:t>                sleep(2)</a:t>
            </a:r>
          </a:p>
          <a:p>
            <a:r>
              <a:rPr lang="en-US" sz="1200" dirty="0"/>
              <a:t>                </a:t>
            </a:r>
            <a:r>
              <a:rPr lang="en-US" sz="1200" dirty="0" err="1"/>
              <a:t>move_servo</a:t>
            </a:r>
            <a:r>
              <a:rPr lang="en-US" sz="1200" dirty="0"/>
              <a:t>(70)</a:t>
            </a:r>
          </a:p>
          <a:p>
            <a:r>
              <a:rPr lang="en-US" sz="1200" dirty="0"/>
              <a:t>            </a:t>
            </a:r>
            <a:r>
              <a:rPr lang="en-US" sz="1200" dirty="0" err="1"/>
              <a:t>elif</a:t>
            </a:r>
            <a:r>
              <a:rPr lang="en-US" sz="1200" dirty="0"/>
              <a:t> moisture == GPIO.LOW and </a:t>
            </a:r>
            <a:r>
              <a:rPr lang="en-US" sz="1200" dirty="0" err="1"/>
              <a:t>wet_level</a:t>
            </a:r>
            <a:r>
              <a:rPr lang="en-US" sz="1200" dirty="0"/>
              <a:t> &gt;= 90:  # Wet bin full</a:t>
            </a:r>
          </a:p>
          <a:p>
            <a:r>
              <a:rPr lang="en-US" sz="1200" dirty="0"/>
              <a:t>                </a:t>
            </a:r>
            <a:r>
              <a:rPr lang="en-US" sz="1200" dirty="0" err="1"/>
              <a:t>lcd.clear</a:t>
            </a:r>
            <a:r>
              <a:rPr lang="en-US" sz="1200" dirty="0"/>
              <a:t>()</a:t>
            </a:r>
          </a:p>
          <a:p>
            <a:r>
              <a:rPr lang="en-US" sz="1200" dirty="0"/>
              <a:t>                </a:t>
            </a:r>
            <a:r>
              <a:rPr lang="en-US" sz="1200" dirty="0" err="1"/>
              <a:t>lcd.write_string</a:t>
            </a:r>
            <a:r>
              <a:rPr lang="en-US" sz="1200" dirty="0"/>
              <a:t>("Wet Garbage")</a:t>
            </a:r>
          </a:p>
          <a:p>
            <a:r>
              <a:rPr lang="en-US" sz="1200" dirty="0"/>
              <a:t>                </a:t>
            </a:r>
            <a:r>
              <a:rPr lang="en-US" sz="1200" dirty="0" err="1"/>
              <a:t>lcd.cursor_pos</a:t>
            </a:r>
            <a:r>
              <a:rPr lang="en-US" sz="1200" dirty="0"/>
              <a:t> = (1, 0)</a:t>
            </a:r>
          </a:p>
          <a:p>
            <a:r>
              <a:rPr lang="en-US" sz="1200" dirty="0"/>
              <a:t>                </a:t>
            </a:r>
            <a:r>
              <a:rPr lang="en-US" sz="1200" dirty="0" err="1"/>
              <a:t>lcd.write_string</a:t>
            </a:r>
            <a:r>
              <a:rPr lang="en-US" sz="1200" dirty="0"/>
              <a:t>("Is Full")</a:t>
            </a:r>
          </a:p>
          <a:p>
            <a:r>
              <a:rPr lang="en-US" sz="1200" dirty="0"/>
              <a:t>                </a:t>
            </a:r>
            <a:r>
              <a:rPr lang="en-US" sz="1200" dirty="0" err="1"/>
              <a:t>send_email</a:t>
            </a:r>
            <a:r>
              <a:rPr lang="en-US" sz="1200" dirty="0"/>
              <a:t>("Wet Garbage is Full")</a:t>
            </a:r>
          </a:p>
          <a:p>
            <a:r>
              <a:rPr lang="en-US" sz="1200" dirty="0"/>
              <a:t>            </a:t>
            </a:r>
            <a:r>
              <a:rPr lang="en-US" sz="1200" dirty="0" err="1"/>
              <a:t>elif</a:t>
            </a:r>
            <a:r>
              <a:rPr lang="en-US" sz="1200" dirty="0"/>
              <a:t> moisture == GPIO.HIGH and </a:t>
            </a:r>
            <a:r>
              <a:rPr lang="en-US" sz="1200" dirty="0" err="1"/>
              <a:t>dry_level</a:t>
            </a:r>
            <a:r>
              <a:rPr lang="en-US" sz="1200" dirty="0"/>
              <a:t> &gt;= 90:  # Dry bin full</a:t>
            </a:r>
          </a:p>
          <a:p>
            <a:r>
              <a:rPr lang="en-US" sz="1200" dirty="0"/>
              <a:t>                </a:t>
            </a:r>
            <a:r>
              <a:rPr lang="en-US" sz="1200" dirty="0" err="1"/>
              <a:t>lcd.clear</a:t>
            </a:r>
            <a:r>
              <a:rPr lang="en-US" sz="1200" dirty="0"/>
              <a:t>()</a:t>
            </a:r>
          </a:p>
          <a:p>
            <a:r>
              <a:rPr lang="en-US" sz="1200" dirty="0"/>
              <a:t>                </a:t>
            </a:r>
            <a:r>
              <a:rPr lang="en-US" sz="1200" dirty="0" err="1"/>
              <a:t>lcd.write_string</a:t>
            </a:r>
            <a:r>
              <a:rPr lang="en-US" sz="1200" dirty="0"/>
              <a:t>("Dry Garbage")</a:t>
            </a:r>
          </a:p>
          <a:p>
            <a:r>
              <a:rPr lang="en-US" sz="1200" dirty="0"/>
              <a:t>                </a:t>
            </a:r>
            <a:r>
              <a:rPr lang="en-US" sz="1200" dirty="0" err="1"/>
              <a:t>lcd.cursor_pos</a:t>
            </a:r>
            <a:r>
              <a:rPr lang="en-US" sz="1200" dirty="0"/>
              <a:t> = (1, 0)</a:t>
            </a:r>
          </a:p>
          <a:p>
            <a:r>
              <a:rPr lang="en-US" sz="1200" dirty="0"/>
              <a:t>                </a:t>
            </a:r>
            <a:r>
              <a:rPr lang="en-US" sz="1200" dirty="0" err="1"/>
              <a:t>lcd.write_string</a:t>
            </a:r>
            <a:r>
              <a:rPr lang="en-US" sz="1200" dirty="0"/>
              <a:t>("Is Full")</a:t>
            </a:r>
          </a:p>
          <a:p>
            <a:r>
              <a:rPr lang="en-US" sz="1200" dirty="0"/>
              <a:t>                </a:t>
            </a:r>
            <a:r>
              <a:rPr lang="en-US" sz="1200" dirty="0" err="1"/>
              <a:t>send_email</a:t>
            </a:r>
            <a:r>
              <a:rPr lang="en-US" sz="1200" dirty="0"/>
              <a:t>("Dry Garbage is Full")</a:t>
            </a:r>
          </a:p>
          <a:p>
            <a:endParaRPr lang="en-US" sz="1200" dirty="0"/>
          </a:p>
          <a:p>
            <a:r>
              <a:rPr lang="en-US" sz="1200" dirty="0"/>
              <a:t>        sleep(1)</a:t>
            </a:r>
          </a:p>
        </p:txBody>
      </p:sp>
    </p:spTree>
    <p:extLst>
      <p:ext uri="{BB962C8B-B14F-4D97-AF65-F5344CB8AC3E}">
        <p14:creationId xmlns:p14="http://schemas.microsoft.com/office/powerpoint/2010/main" val="1607239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A2624E-2166-44F3-4FC2-FE38D92501D7}"/>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0450B1-38AD-B8A3-88FE-0E11A441C868}"/>
              </a:ext>
            </a:extLst>
          </p:cNvPr>
          <p:cNvSpPr>
            <a:spLocks noGrp="1"/>
          </p:cNvSpPr>
          <p:nvPr>
            <p:ph idx="1"/>
          </p:nvPr>
        </p:nvSpPr>
        <p:spPr>
          <a:xfrm>
            <a:off x="715991" y="828137"/>
            <a:ext cx="3459193" cy="6029863"/>
          </a:xfrm>
        </p:spPr>
        <p:txBody>
          <a:bodyPr>
            <a:noAutofit/>
          </a:bodyPr>
          <a:lstStyle/>
          <a:p>
            <a:pPr marL="0" indent="0">
              <a:buNone/>
            </a:pPr>
            <a:r>
              <a:rPr lang="en-US" sz="1200" b="1" dirty="0"/>
              <a:t>except </a:t>
            </a:r>
            <a:r>
              <a:rPr lang="en-US" sz="1200" b="1" dirty="0" err="1"/>
              <a:t>KeyboardInterrupt</a:t>
            </a:r>
            <a:r>
              <a:rPr lang="en-US" sz="1200" b="1" dirty="0"/>
              <a:t>:</a:t>
            </a:r>
          </a:p>
          <a:p>
            <a:pPr marL="0" indent="0">
              <a:buNone/>
            </a:pPr>
            <a:r>
              <a:rPr lang="en-US" sz="1200" b="1" dirty="0"/>
              <a:t>    print("Program stopped by user")</a:t>
            </a:r>
          </a:p>
          <a:p>
            <a:pPr marL="0" indent="0">
              <a:buNone/>
            </a:pPr>
            <a:r>
              <a:rPr lang="en-US" sz="1200" b="1" dirty="0"/>
              <a:t>finally:</a:t>
            </a:r>
          </a:p>
          <a:p>
            <a:pPr marL="0" indent="0">
              <a:buNone/>
            </a:pPr>
            <a:r>
              <a:rPr lang="en-US" sz="1200" b="1" dirty="0"/>
              <a:t>    </a:t>
            </a:r>
            <a:r>
              <a:rPr lang="en-US" sz="1200" b="1" dirty="0" err="1"/>
              <a:t>GPIO.cleanup</a:t>
            </a:r>
            <a:r>
              <a:rPr lang="en-US" sz="1200" b="1" dirty="0"/>
              <a:t>()</a:t>
            </a:r>
          </a:p>
          <a:p>
            <a:pPr marL="0" indent="0">
              <a:buNone/>
            </a:pPr>
            <a:r>
              <a:rPr lang="en-US" sz="1200" b="1" dirty="0"/>
              <a:t>    </a:t>
            </a:r>
            <a:r>
              <a:rPr lang="en-US" sz="1200" b="1" dirty="0" err="1"/>
              <a:t>servo.stop</a:t>
            </a:r>
            <a:r>
              <a:rPr lang="en-US" sz="1200" b="1" dirty="0"/>
              <a:t>()</a:t>
            </a:r>
          </a:p>
          <a:p>
            <a:pPr marL="0" indent="0">
              <a:buNone/>
            </a:pPr>
            <a:r>
              <a:rPr lang="en-US" sz="1200" b="1" dirty="0"/>
              <a:t>    </a:t>
            </a:r>
            <a:r>
              <a:rPr lang="en-US" sz="1200" b="1" dirty="0" err="1"/>
              <a:t>lcd.close</a:t>
            </a:r>
            <a:r>
              <a:rPr lang="en-US" sz="1200" b="1" dirty="0"/>
              <a:t>()</a:t>
            </a:r>
          </a:p>
        </p:txBody>
      </p:sp>
    </p:spTree>
    <p:extLst>
      <p:ext uri="{BB962C8B-B14F-4D97-AF65-F5344CB8AC3E}">
        <p14:creationId xmlns:p14="http://schemas.microsoft.com/office/powerpoint/2010/main" val="940596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Introduction</a:t>
            </a:r>
          </a:p>
        </p:txBody>
      </p:sp>
      <p:sp>
        <p:nvSpPr>
          <p:cNvPr id="3" name="Content Placeholder 2"/>
          <p:cNvSpPr>
            <a:spLocks noGrp="1"/>
          </p:cNvSpPr>
          <p:nvPr>
            <p:ph idx="1"/>
          </p:nvPr>
        </p:nvSpPr>
        <p:spPr>
          <a:xfrm>
            <a:off x="838200" y="1587260"/>
            <a:ext cx="10515600" cy="4589704"/>
          </a:xfrm>
        </p:spPr>
        <p:txBody>
          <a:bodyPr>
            <a:normAutofit/>
          </a:bodyPr>
          <a:lstStyle/>
          <a:p>
            <a:r>
              <a:rPr lang="en-US" sz="2400" dirty="0"/>
              <a:t>Rapid urbanization has led to increased waste generation, creating challenges in efficient waste management. Effective segregation of dry (paper, plastic) and wet (food, organic) waste is crucial for recycling, reducing landfill use, and minimizing environmental impact. However, manual segregation is often inefficient and prone to errors.</a:t>
            </a:r>
          </a:p>
          <a:p>
            <a:r>
              <a:rPr lang="en-US" sz="2400" dirty="0"/>
              <a:t>The "Smart Dustbin with Dry and Wet Waste Segregation" automates waste sorting using sensors and microcontrollers, directing each type of waste into separate compartments. Equipped with distance sensors, moisture sensors, and servo motors, the system ensures accurate waste classification and convenient disposal. Through IoT integration with Blynk, it enables real-time waste level monitoring and sends alerts when bins are full, supporting cleaner, more sustainable urban spaces.</a:t>
            </a:r>
          </a:p>
          <a:p>
            <a:pPr marL="101600" lvl="0" indent="0" algn="l" rtl="0">
              <a:spcBef>
                <a:spcPts val="0"/>
              </a:spcBef>
              <a:spcAft>
                <a:spcPts val="0"/>
              </a:spcAft>
              <a:buSzPts val="2000"/>
              <a:buNone/>
            </a:pPr>
            <a:endParaRPr lang="en-US" sz="2400" dirty="0"/>
          </a:p>
        </p:txBody>
      </p:sp>
      <p:pic>
        <p:nvPicPr>
          <p:cNvPr id="4" name="Picture 3">
            <a:extLst>
              <a:ext uri="{FF2B5EF4-FFF2-40B4-BE49-F238E27FC236}">
                <a16:creationId xmlns:a16="http://schemas.microsoft.com/office/drawing/2014/main" id="{AE06AF8A-1517-C2CC-3D45-531E7DF73289}"/>
              </a:ext>
            </a:extLst>
          </p:cNvPr>
          <p:cNvPicPr>
            <a:picLocks noChangeAspect="1"/>
          </p:cNvPicPr>
          <p:nvPr/>
        </p:nvPicPr>
        <p:blipFill>
          <a:blip r:embed="rId2">
            <a:alphaModFix amt="31000"/>
          </a:blip>
          <a:stretch>
            <a:fillRect/>
          </a:stretch>
        </p:blipFill>
        <p:spPr>
          <a:xfrm>
            <a:off x="1" y="0"/>
            <a:ext cx="12192000" cy="6857999"/>
          </a:xfrm>
          <a:prstGeom prst="rect">
            <a:avLst/>
          </a:prstGeom>
        </p:spPr>
      </p:pic>
    </p:spTree>
    <p:extLst>
      <p:ext uri="{BB962C8B-B14F-4D97-AF65-F5344CB8AC3E}">
        <p14:creationId xmlns:p14="http://schemas.microsoft.com/office/powerpoint/2010/main" val="3027377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Applications of Project Topic</a:t>
            </a:r>
          </a:p>
        </p:txBody>
      </p:sp>
      <p:sp>
        <p:nvSpPr>
          <p:cNvPr id="4" name="Oval 3"/>
          <p:cNvSpPr/>
          <p:nvPr/>
        </p:nvSpPr>
        <p:spPr>
          <a:xfrm>
            <a:off x="4840357" y="2912165"/>
            <a:ext cx="2554356" cy="20176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b="0" i="0" dirty="0">
                <a:solidFill>
                  <a:schemeClr val="bg2"/>
                </a:solidFill>
                <a:effectLst/>
                <a:latin typeface="Merriweather Black" panose="00000A00000000000000" pitchFamily="2" charset="0"/>
                <a:ea typeface="Merriweather Black" panose="00000A00000000000000" pitchFamily="2" charset="0"/>
                <a:cs typeface="Merriweather Black" panose="00000A00000000000000" pitchFamily="2" charset="0"/>
              </a:rPr>
              <a:t>Smart Dustbin with Dry and Wet waste segregation</a:t>
            </a:r>
            <a:endParaRPr lang="en-US" b="1" dirty="0">
              <a:solidFill>
                <a:schemeClr val="bg2"/>
              </a:solidFill>
            </a:endParaRPr>
          </a:p>
        </p:txBody>
      </p:sp>
      <p:sp>
        <p:nvSpPr>
          <p:cNvPr id="5" name="Rectangle 4"/>
          <p:cNvSpPr/>
          <p:nvPr/>
        </p:nvSpPr>
        <p:spPr>
          <a:xfrm>
            <a:off x="1572040" y="1539167"/>
            <a:ext cx="2534478" cy="1639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Households</a:t>
            </a:r>
          </a:p>
        </p:txBody>
      </p:sp>
      <p:sp>
        <p:nvSpPr>
          <p:cNvPr id="9" name="Rectangle 8"/>
          <p:cNvSpPr/>
          <p:nvPr/>
        </p:nvSpPr>
        <p:spPr>
          <a:xfrm>
            <a:off x="8304144" y="1590779"/>
            <a:ext cx="2534478" cy="1639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Hospitals and Clinics</a:t>
            </a:r>
          </a:p>
        </p:txBody>
      </p:sp>
      <p:sp>
        <p:nvSpPr>
          <p:cNvPr id="10" name="Rectangle 9"/>
          <p:cNvSpPr/>
          <p:nvPr/>
        </p:nvSpPr>
        <p:spPr>
          <a:xfrm>
            <a:off x="1572040" y="4555436"/>
            <a:ext cx="2534478" cy="1639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Agricultural Farms</a:t>
            </a:r>
          </a:p>
        </p:txBody>
      </p:sp>
      <p:sp>
        <p:nvSpPr>
          <p:cNvPr id="11" name="Rectangle 10"/>
          <p:cNvSpPr/>
          <p:nvPr/>
        </p:nvSpPr>
        <p:spPr>
          <a:xfrm>
            <a:off x="8128552" y="4556472"/>
            <a:ext cx="2534478" cy="16399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Public Spaces </a:t>
            </a:r>
          </a:p>
        </p:txBody>
      </p:sp>
      <p:cxnSp>
        <p:nvCxnSpPr>
          <p:cNvPr id="13" name="Straight Arrow Connector 12"/>
          <p:cNvCxnSpPr>
            <a:stCxn id="4" idx="1"/>
          </p:cNvCxnSpPr>
          <p:nvPr/>
        </p:nvCxnSpPr>
        <p:spPr>
          <a:xfrm flipH="1" flipV="1">
            <a:off x="4106518" y="2410757"/>
            <a:ext cx="1107916" cy="7968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endCxn id="9" idx="1"/>
          </p:cNvCxnSpPr>
          <p:nvPr/>
        </p:nvCxnSpPr>
        <p:spPr>
          <a:xfrm flipV="1">
            <a:off x="6932840" y="2410757"/>
            <a:ext cx="1371304" cy="7968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4106518" y="4452212"/>
            <a:ext cx="920878" cy="666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4" idx="5"/>
            <a:endCxn id="11" idx="1"/>
          </p:cNvCxnSpPr>
          <p:nvPr/>
        </p:nvCxnSpPr>
        <p:spPr>
          <a:xfrm>
            <a:off x="7020636" y="4634332"/>
            <a:ext cx="1107916" cy="7421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2190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Library used in Project</a:t>
            </a:r>
          </a:p>
        </p:txBody>
      </p:sp>
      <p:sp>
        <p:nvSpPr>
          <p:cNvPr id="5" name="Rectangle 2">
            <a:extLst>
              <a:ext uri="{FF2B5EF4-FFF2-40B4-BE49-F238E27FC236}">
                <a16:creationId xmlns:a16="http://schemas.microsoft.com/office/drawing/2014/main" id="{0A62C132-B9BA-4A22-A40E-246A5481D624}"/>
              </a:ext>
            </a:extLst>
          </p:cNvPr>
          <p:cNvSpPr>
            <a:spLocks noGrp="1" noChangeArrowheads="1"/>
          </p:cNvSpPr>
          <p:nvPr>
            <p:ph idx="1"/>
          </p:nvPr>
        </p:nvSpPr>
        <p:spPr bwMode="auto">
          <a:xfrm>
            <a:off x="776378" y="1612032"/>
            <a:ext cx="10125402"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err="1">
                <a:ln>
                  <a:noFill/>
                </a:ln>
                <a:solidFill>
                  <a:schemeClr val="tx1"/>
                </a:solidFill>
                <a:effectLst/>
                <a:latin typeface="Arial" panose="020B0604020202020204" pitchFamily="34" charset="0"/>
              </a:rPr>
              <a:t>RPi.GPIO</a:t>
            </a:r>
            <a:r>
              <a:rPr kumimoji="0" lang="en-US" altLang="en-US" sz="1800" b="0" i="0" u="none" strike="noStrike" cap="none" normalizeH="0" baseline="0" dirty="0">
                <a:ln>
                  <a:noFill/>
                </a:ln>
                <a:solidFill>
                  <a:schemeClr val="tx1"/>
                </a:solidFill>
                <a:effectLst/>
                <a:latin typeface="Arial" panose="020B0604020202020204" pitchFamily="34" charset="0"/>
              </a:rPr>
              <a:t>: Used for GPIO pin control on the Raspberry Pi, allowing interaction with various sensors, servo, and other hardware components.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time</a:t>
            </a:r>
            <a:r>
              <a:rPr kumimoji="0" lang="en-US" altLang="en-US" sz="1800" b="0" i="0" u="none" strike="noStrike" cap="none" normalizeH="0" baseline="0" dirty="0">
                <a:ln>
                  <a:noFill/>
                </a:ln>
                <a:solidFill>
                  <a:schemeClr val="tx1"/>
                </a:solidFill>
                <a:effectLst/>
                <a:latin typeface="Arial" panose="020B0604020202020204" pitchFamily="34" charset="0"/>
              </a:rPr>
              <a:t>: Provides time-related functions, such as delays and timestamps.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err="1">
                <a:ln>
                  <a:noFill/>
                </a:ln>
                <a:solidFill>
                  <a:schemeClr val="tx1"/>
                </a:solidFill>
                <a:effectLst/>
                <a:latin typeface="Arial" panose="020B0604020202020204" pitchFamily="34" charset="0"/>
              </a:rPr>
              <a:t>smtplib</a:t>
            </a:r>
            <a:r>
              <a:rPr kumimoji="0" lang="en-US" altLang="en-US" sz="1800" b="0" i="0" u="none" strike="noStrike" cap="none" normalizeH="0" baseline="0" dirty="0">
                <a:ln>
                  <a:noFill/>
                </a:ln>
                <a:solidFill>
                  <a:schemeClr val="tx1"/>
                </a:solidFill>
                <a:effectLst/>
                <a:latin typeface="Arial" panose="020B0604020202020204" pitchFamily="34" charset="0"/>
              </a:rPr>
              <a:t>: Used to handle sending emails via SMTP (Simple Mail Transfer Protocol).</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err="1">
                <a:ln>
                  <a:noFill/>
                </a:ln>
                <a:solidFill>
                  <a:schemeClr val="tx1"/>
                </a:solidFill>
                <a:effectLst/>
                <a:latin typeface="Arial" panose="020B0604020202020204" pitchFamily="34" charset="0"/>
              </a:rPr>
              <a:t>email.mime.text</a:t>
            </a:r>
            <a:r>
              <a:rPr kumimoji="0" lang="en-US" altLang="en-US" sz="1800" b="0" i="0" u="none" strike="noStrike" cap="none" normalizeH="0" baseline="0" dirty="0">
                <a:ln>
                  <a:noFill/>
                </a:ln>
                <a:solidFill>
                  <a:schemeClr val="tx1"/>
                </a:solidFill>
                <a:effectLst/>
                <a:latin typeface="Arial" panose="020B0604020202020204" pitchFamily="34" charset="0"/>
              </a:rPr>
              <a:t> (specifically </a:t>
            </a:r>
            <a:r>
              <a:rPr kumimoji="0" lang="en-US" altLang="en-US" sz="1800" b="0" i="0" u="none" strike="noStrike" cap="none" normalizeH="0" baseline="0" dirty="0" err="1">
                <a:ln>
                  <a:noFill/>
                </a:ln>
                <a:solidFill>
                  <a:schemeClr val="tx1"/>
                </a:solidFill>
                <a:effectLst/>
                <a:latin typeface="Arial Unicode MS"/>
              </a:rPr>
              <a:t>MIMEText</a:t>
            </a:r>
            <a:r>
              <a:rPr kumimoji="0" lang="en-US" altLang="en-US" sz="1800" b="0" i="0" u="none" strike="noStrike" cap="none" normalizeH="0" baseline="0" dirty="0">
                <a:ln>
                  <a:noFill/>
                </a:ln>
                <a:solidFill>
                  <a:schemeClr val="tx1"/>
                </a:solidFill>
                <a:effectLst/>
              </a:rPr>
              <a:t>): Part of the </a:t>
            </a:r>
            <a:r>
              <a:rPr kumimoji="0" lang="en-US" altLang="en-US" sz="1800" b="0" i="0" u="none" strike="noStrike" cap="none" normalizeH="0" baseline="0" dirty="0">
                <a:ln>
                  <a:noFill/>
                </a:ln>
                <a:solidFill>
                  <a:schemeClr val="tx1"/>
                </a:solidFill>
                <a:effectLst/>
                <a:latin typeface="Arial Unicode MS"/>
              </a:rPr>
              <a:t>email</a:t>
            </a:r>
            <a:r>
              <a:rPr kumimoji="0" lang="en-US" altLang="en-US" sz="1800" b="0" i="0" u="none" strike="noStrike" cap="none" normalizeH="0" baseline="0" dirty="0">
                <a:ln>
                  <a:noFill/>
                </a:ln>
                <a:solidFill>
                  <a:schemeClr val="tx1"/>
                </a:solidFill>
                <a:effectLst/>
              </a:rPr>
              <a:t> package, used to create text-based email messages.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RPLCD.i2c</a:t>
            </a:r>
            <a:r>
              <a:rPr kumimoji="0" lang="en-US" altLang="en-US" sz="1800" b="0" i="0" u="none" strike="noStrike" cap="none" normalizeH="0" baseline="0" dirty="0">
                <a:ln>
                  <a:noFill/>
                </a:ln>
                <a:solidFill>
                  <a:schemeClr val="tx1"/>
                </a:solidFill>
                <a:effectLst/>
                <a:latin typeface="Arial" panose="020B0604020202020204" pitchFamily="34" charset="0"/>
              </a:rPr>
              <a:t>: Provides support for controlling LCD displays via I2C on the Raspberry Pi, allowing text to be displayed on the screen.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err="1">
                <a:ln>
                  <a:noFill/>
                </a:ln>
                <a:solidFill>
                  <a:schemeClr val="tx1"/>
                </a:solidFill>
                <a:effectLst/>
                <a:latin typeface="Arial" panose="020B0604020202020204" pitchFamily="34" charset="0"/>
              </a:rPr>
              <a:t>blynklib</a:t>
            </a:r>
            <a:r>
              <a:rPr kumimoji="0" lang="en-US" altLang="en-US" sz="1800" b="0" i="0" u="none" strike="noStrike" cap="none" normalizeH="0" baseline="0" dirty="0">
                <a:ln>
                  <a:noFill/>
                </a:ln>
                <a:solidFill>
                  <a:schemeClr val="tx1"/>
                </a:solidFill>
                <a:effectLst/>
                <a:latin typeface="Arial" panose="020B0604020202020204" pitchFamily="34" charset="0"/>
              </a:rPr>
              <a:t>: Blynk library to interact with the Blynk IoT platform, enabling remote monitoring and control of device data.</a:t>
            </a:r>
          </a:p>
        </p:txBody>
      </p:sp>
    </p:spTree>
    <p:extLst>
      <p:ext uri="{BB962C8B-B14F-4D97-AF65-F5344CB8AC3E}">
        <p14:creationId xmlns:p14="http://schemas.microsoft.com/office/powerpoint/2010/main" val="16229398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Working of Project</a:t>
            </a:r>
          </a:p>
        </p:txBody>
      </p:sp>
      <p:sp>
        <p:nvSpPr>
          <p:cNvPr id="3" name="Content Placeholder 2"/>
          <p:cNvSpPr>
            <a:spLocks noGrp="1"/>
          </p:cNvSpPr>
          <p:nvPr>
            <p:ph idx="1"/>
          </p:nvPr>
        </p:nvSpPr>
        <p:spPr>
          <a:xfrm>
            <a:off x="838200" y="1401417"/>
            <a:ext cx="10515600" cy="4775546"/>
          </a:xfrm>
        </p:spPr>
        <p:txBody>
          <a:bodyPr/>
          <a:lstStyle/>
          <a:p>
            <a:r>
              <a:rPr lang="en-US" dirty="0"/>
              <a:t>Step 1: Explain in 2 lines</a:t>
            </a:r>
          </a:p>
        </p:txBody>
      </p:sp>
      <p:sp>
        <p:nvSpPr>
          <p:cNvPr id="4" name="Rectangle 3"/>
          <p:cNvSpPr/>
          <p:nvPr/>
        </p:nvSpPr>
        <p:spPr>
          <a:xfrm>
            <a:off x="1351722" y="2726980"/>
            <a:ext cx="3727174" cy="29644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 of STEP1</a:t>
            </a:r>
          </a:p>
        </p:txBody>
      </p:sp>
      <p:sp>
        <p:nvSpPr>
          <p:cNvPr id="5" name="Rectangle 4"/>
          <p:cNvSpPr/>
          <p:nvPr/>
        </p:nvSpPr>
        <p:spPr>
          <a:xfrm>
            <a:off x="6559826" y="2693504"/>
            <a:ext cx="4005470" cy="2997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OUPUT w.r.t STEP1</a:t>
            </a:r>
          </a:p>
        </p:txBody>
      </p:sp>
    </p:spTree>
    <p:extLst>
      <p:ext uri="{BB962C8B-B14F-4D97-AF65-F5344CB8AC3E}">
        <p14:creationId xmlns:p14="http://schemas.microsoft.com/office/powerpoint/2010/main" val="227068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01417"/>
            <a:ext cx="10515600" cy="4775546"/>
          </a:xfrm>
        </p:spPr>
        <p:txBody>
          <a:bodyPr/>
          <a:lstStyle/>
          <a:p>
            <a:r>
              <a:rPr lang="en-US" dirty="0"/>
              <a:t>Step 2: Explain in 2 lines</a:t>
            </a:r>
          </a:p>
        </p:txBody>
      </p:sp>
      <p:sp>
        <p:nvSpPr>
          <p:cNvPr id="4" name="Rectangle 3"/>
          <p:cNvSpPr/>
          <p:nvPr/>
        </p:nvSpPr>
        <p:spPr>
          <a:xfrm>
            <a:off x="1351722" y="2726980"/>
            <a:ext cx="3727174" cy="29644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 of STEP2</a:t>
            </a:r>
          </a:p>
        </p:txBody>
      </p:sp>
      <p:sp>
        <p:nvSpPr>
          <p:cNvPr id="5" name="Rectangle 4"/>
          <p:cNvSpPr/>
          <p:nvPr/>
        </p:nvSpPr>
        <p:spPr>
          <a:xfrm>
            <a:off x="6559826" y="2693504"/>
            <a:ext cx="4005470" cy="2997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OUPUT w.r.t STEP2</a:t>
            </a:r>
          </a:p>
        </p:txBody>
      </p:sp>
    </p:spTree>
    <p:extLst>
      <p:ext uri="{BB962C8B-B14F-4D97-AF65-F5344CB8AC3E}">
        <p14:creationId xmlns:p14="http://schemas.microsoft.com/office/powerpoint/2010/main" val="1273935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01417"/>
            <a:ext cx="10515600" cy="4775546"/>
          </a:xfrm>
        </p:spPr>
        <p:txBody>
          <a:bodyPr/>
          <a:lstStyle/>
          <a:p>
            <a:r>
              <a:rPr lang="en-US" dirty="0"/>
              <a:t>Step 3: Explain in 2 lines</a:t>
            </a:r>
          </a:p>
        </p:txBody>
      </p:sp>
      <p:sp>
        <p:nvSpPr>
          <p:cNvPr id="4" name="Rectangle 3"/>
          <p:cNvSpPr/>
          <p:nvPr/>
        </p:nvSpPr>
        <p:spPr>
          <a:xfrm>
            <a:off x="1351722" y="2726980"/>
            <a:ext cx="3727174" cy="29644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 of STEP3</a:t>
            </a:r>
          </a:p>
        </p:txBody>
      </p:sp>
      <p:sp>
        <p:nvSpPr>
          <p:cNvPr id="5" name="Rectangle 4"/>
          <p:cNvSpPr/>
          <p:nvPr/>
        </p:nvSpPr>
        <p:spPr>
          <a:xfrm>
            <a:off x="6559826" y="2693504"/>
            <a:ext cx="4005470" cy="2997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OUPUT w.r.t STEP3</a:t>
            </a:r>
          </a:p>
        </p:txBody>
      </p:sp>
    </p:spTree>
    <p:extLst>
      <p:ext uri="{BB962C8B-B14F-4D97-AF65-F5344CB8AC3E}">
        <p14:creationId xmlns:p14="http://schemas.microsoft.com/office/powerpoint/2010/main" val="3011117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01417"/>
            <a:ext cx="10515600" cy="4775546"/>
          </a:xfrm>
        </p:spPr>
        <p:txBody>
          <a:bodyPr/>
          <a:lstStyle/>
          <a:p>
            <a:r>
              <a:rPr lang="en-US" dirty="0"/>
              <a:t>Step 4: Explain in 2 lines and so on steps</a:t>
            </a:r>
          </a:p>
        </p:txBody>
      </p:sp>
      <p:sp>
        <p:nvSpPr>
          <p:cNvPr id="4" name="Rectangle 3"/>
          <p:cNvSpPr/>
          <p:nvPr/>
        </p:nvSpPr>
        <p:spPr>
          <a:xfrm>
            <a:off x="1351722" y="2726980"/>
            <a:ext cx="3727174" cy="29644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 of STEP4</a:t>
            </a:r>
          </a:p>
        </p:txBody>
      </p:sp>
      <p:sp>
        <p:nvSpPr>
          <p:cNvPr id="5" name="Rectangle 4"/>
          <p:cNvSpPr/>
          <p:nvPr/>
        </p:nvSpPr>
        <p:spPr>
          <a:xfrm>
            <a:off x="6559826" y="2693504"/>
            <a:ext cx="4005470" cy="2997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OUPUT w.r.t STEP4</a:t>
            </a:r>
          </a:p>
        </p:txBody>
      </p:sp>
    </p:spTree>
    <p:extLst>
      <p:ext uri="{BB962C8B-B14F-4D97-AF65-F5344CB8AC3E}">
        <p14:creationId xmlns:p14="http://schemas.microsoft.com/office/powerpoint/2010/main" val="17180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8078" y="0"/>
            <a:ext cx="10515600" cy="1133061"/>
          </a:xfrm>
        </p:spPr>
        <p:txBody>
          <a:bodyPr/>
          <a:lstStyle/>
          <a:p>
            <a:pPr algn="ctr"/>
            <a:r>
              <a:rPr lang="en-US" b="1" dirty="0"/>
              <a:t>Complete Process of Project Working</a:t>
            </a:r>
          </a:p>
        </p:txBody>
      </p:sp>
      <p:sp>
        <p:nvSpPr>
          <p:cNvPr id="4" name="Rectangle 3"/>
          <p:cNvSpPr/>
          <p:nvPr/>
        </p:nvSpPr>
        <p:spPr>
          <a:xfrm>
            <a:off x="765313" y="1133061"/>
            <a:ext cx="3001617" cy="19480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 Detection</a:t>
            </a:r>
          </a:p>
        </p:txBody>
      </p:sp>
      <p:sp>
        <p:nvSpPr>
          <p:cNvPr id="5" name="Rectangle 4"/>
          <p:cNvSpPr/>
          <p:nvPr/>
        </p:nvSpPr>
        <p:spPr>
          <a:xfrm>
            <a:off x="4297706" y="1146750"/>
            <a:ext cx="3001617" cy="19480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Waste Identification</a:t>
            </a:r>
          </a:p>
        </p:txBody>
      </p:sp>
      <p:sp>
        <p:nvSpPr>
          <p:cNvPr id="6" name="Rectangle 5"/>
          <p:cNvSpPr/>
          <p:nvPr/>
        </p:nvSpPr>
        <p:spPr>
          <a:xfrm>
            <a:off x="8034131" y="1133059"/>
            <a:ext cx="3001617" cy="19480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Segregation Mechanism Activation</a:t>
            </a:r>
          </a:p>
        </p:txBody>
      </p:sp>
      <p:sp>
        <p:nvSpPr>
          <p:cNvPr id="7" name="Rectangle 6"/>
          <p:cNvSpPr/>
          <p:nvPr/>
        </p:nvSpPr>
        <p:spPr>
          <a:xfrm>
            <a:off x="765313" y="3959086"/>
            <a:ext cx="3001617" cy="19480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Waste Disposal</a:t>
            </a:r>
          </a:p>
        </p:txBody>
      </p:sp>
      <p:sp>
        <p:nvSpPr>
          <p:cNvPr id="10" name="Rectangle 9"/>
          <p:cNvSpPr/>
          <p:nvPr/>
        </p:nvSpPr>
        <p:spPr>
          <a:xfrm>
            <a:off x="4426226" y="3959086"/>
            <a:ext cx="3001617" cy="19480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Status Indication and Reset</a:t>
            </a:r>
          </a:p>
        </p:txBody>
      </p:sp>
      <p:sp>
        <p:nvSpPr>
          <p:cNvPr id="3" name="Arrow: Right 2">
            <a:extLst>
              <a:ext uri="{FF2B5EF4-FFF2-40B4-BE49-F238E27FC236}">
                <a16:creationId xmlns:a16="http://schemas.microsoft.com/office/drawing/2014/main" id="{D0EEBECA-D72D-9F67-BF00-EEF469933175}"/>
              </a:ext>
            </a:extLst>
          </p:cNvPr>
          <p:cNvSpPr/>
          <p:nvPr/>
        </p:nvSpPr>
        <p:spPr>
          <a:xfrm>
            <a:off x="3766930" y="1975449"/>
            <a:ext cx="530088" cy="29067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1889F51D-9FD3-998D-8FC8-F70C836B435B}"/>
              </a:ext>
            </a:extLst>
          </p:cNvPr>
          <p:cNvSpPr/>
          <p:nvPr/>
        </p:nvSpPr>
        <p:spPr>
          <a:xfrm>
            <a:off x="7298635" y="1975449"/>
            <a:ext cx="735496" cy="29067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37B4B639-C402-C549-6052-BA3598B96C7C}"/>
              </a:ext>
            </a:extLst>
          </p:cNvPr>
          <p:cNvSpPr/>
          <p:nvPr/>
        </p:nvSpPr>
        <p:spPr>
          <a:xfrm>
            <a:off x="3766930" y="5043577"/>
            <a:ext cx="659296" cy="29067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385688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109</TotalTime>
  <Words>2023</Words>
  <Application>Microsoft Office PowerPoint</Application>
  <PresentationFormat>Widescreen</PresentationFormat>
  <Paragraphs>205</Paragraphs>
  <Slides>16</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Arial</vt:lpstr>
      <vt:lpstr>Arial Unicode MS</vt:lpstr>
      <vt:lpstr>Calibri</vt:lpstr>
      <vt:lpstr>Calibri Light</vt:lpstr>
      <vt:lpstr>Merriweather Black</vt:lpstr>
      <vt:lpstr>Open Sans</vt:lpstr>
      <vt:lpstr>Roboto</vt:lpstr>
      <vt:lpstr>Roboto Black</vt:lpstr>
      <vt:lpstr>Source Sans Pro</vt:lpstr>
      <vt:lpstr>Office Theme</vt:lpstr>
      <vt:lpstr>Smart Dustbin with Dry and Wet waste segregation</vt:lpstr>
      <vt:lpstr>Introduction</vt:lpstr>
      <vt:lpstr>Applications of Project Topic</vt:lpstr>
      <vt:lpstr>Library used in Project</vt:lpstr>
      <vt:lpstr>Working of Project</vt:lpstr>
      <vt:lpstr>PowerPoint Presentation</vt:lpstr>
      <vt:lpstr>PowerPoint Presentation</vt:lpstr>
      <vt:lpstr>PowerPoint Presentation</vt:lpstr>
      <vt:lpstr>Complete Process of Project Working</vt:lpstr>
      <vt:lpstr>Conclusion</vt:lpstr>
      <vt:lpstr>Project Video</vt:lpstr>
      <vt:lpstr>Future Scope </vt:lpstr>
      <vt:lpstr>References</vt:lpstr>
      <vt:lpstr>                       Appendix</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Topic Name</dc:title>
  <dc:creator>hp</dc:creator>
  <cp:lastModifiedBy>Anubhav Singh</cp:lastModifiedBy>
  <cp:revision>9</cp:revision>
  <dcterms:created xsi:type="dcterms:W3CDTF">2023-11-10T04:08:45Z</dcterms:created>
  <dcterms:modified xsi:type="dcterms:W3CDTF">2024-11-12T07:17:57Z</dcterms:modified>
</cp:coreProperties>
</file>

<file path=docProps/thumbnail.jpeg>
</file>